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24" r:id="rId2"/>
    <p:sldId id="319" r:id="rId3"/>
    <p:sldId id="320" r:id="rId4"/>
    <p:sldId id="272" r:id="rId5"/>
    <p:sldId id="308" r:id="rId6"/>
    <p:sldId id="275" r:id="rId7"/>
    <p:sldId id="322" r:id="rId8"/>
    <p:sldId id="323" r:id="rId9"/>
    <p:sldId id="264" r:id="rId10"/>
    <p:sldId id="261" r:id="rId11"/>
    <p:sldId id="310" r:id="rId12"/>
    <p:sldId id="327" r:id="rId13"/>
    <p:sldId id="328" r:id="rId14"/>
    <p:sldId id="329" r:id="rId15"/>
    <p:sldId id="330" r:id="rId1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orah Stipek" initials="D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944" y="-96"/>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0"/>
    </p:cViewPr>
  </p:sorterViewPr>
  <p:notesViewPr>
    <p:cSldViewPr snapToGrid="0" snapToObjects="1">
      <p:cViewPr>
        <p:scale>
          <a:sx n="100" d="100"/>
          <a:sy n="100" d="100"/>
        </p:scale>
        <p:origin x="-1560"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F26CBA79-0ACF-CB4E-8D66-8818B1097301}" type="datetime1">
              <a:rPr lang="en-US"/>
              <a:pPr>
                <a:defRPr/>
              </a:pPr>
              <a:t>8/7/18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5DAE40F8-41A9-2145-957F-F7E55FC7DECB}" type="slidenum">
              <a:rPr lang="en-US"/>
              <a:pPr>
                <a:defRPr/>
              </a:pPr>
              <a:t>‹#›</a:t>
            </a:fld>
            <a:endParaRPr lang="en-US"/>
          </a:p>
        </p:txBody>
      </p:sp>
    </p:spTree>
    <p:extLst>
      <p:ext uri="{BB962C8B-B14F-4D97-AF65-F5344CB8AC3E}">
        <p14:creationId xmlns:p14="http://schemas.microsoft.com/office/powerpoint/2010/main" val="5692670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Created by Megan Franke</a:t>
            </a:r>
            <a:r>
              <a:rPr lang="en-US" baseline="0" dirty="0" smtClean="0"/>
              <a:t> and </a:t>
            </a:r>
            <a:r>
              <a:rPr lang="en-US" dirty="0" smtClean="0"/>
              <a:t> Angela</a:t>
            </a:r>
            <a:r>
              <a:rPr lang="en-US" baseline="0" dirty="0" smtClean="0"/>
              <a:t> Chan </a:t>
            </a:r>
            <a:r>
              <a:rPr lang="en-US" baseline="0" dirty="0" err="1" smtClean="0"/>
              <a:t>Turrou</a:t>
            </a:r>
            <a:endParaRPr lang="en-US" baseline="0" dirty="0" smtClean="0"/>
          </a:p>
          <a:p>
            <a:r>
              <a:rPr lang="en-US" baseline="0" dirty="0" smtClean="0"/>
              <a:t>These slides are designed to engage </a:t>
            </a:r>
            <a:r>
              <a:rPr lang="en-US" baseline="0" dirty="0" smtClean="0">
                <a:solidFill>
                  <a:srgbClr val="FF0000"/>
                </a:solidFill>
              </a:rPr>
              <a:t>students</a:t>
            </a:r>
            <a:r>
              <a:rPr lang="en-US" baseline="0" dirty="0" smtClean="0"/>
              <a:t> in making sense of the development of children’s ideas of counting and representation of their count and then </a:t>
            </a:r>
            <a:r>
              <a:rPr lang="en-US" baseline="0" dirty="0" smtClean="0">
                <a:solidFill>
                  <a:srgbClr val="FF0000"/>
                </a:solidFill>
              </a:rPr>
              <a:t>in </a:t>
            </a:r>
            <a:r>
              <a:rPr lang="en-US" baseline="0" dirty="0" smtClean="0"/>
              <a:t>consider</a:t>
            </a:r>
            <a:r>
              <a:rPr lang="en-US" baseline="0" dirty="0" smtClean="0">
                <a:solidFill>
                  <a:srgbClr val="FF0000"/>
                </a:solidFill>
              </a:rPr>
              <a:t>ing</a:t>
            </a:r>
            <a:r>
              <a:rPr lang="en-US" baseline="0" dirty="0" smtClean="0"/>
              <a:t> how they would support them. You can collect many of your own examples as well to enrich these.  </a:t>
            </a:r>
          </a:p>
          <a:p>
            <a:r>
              <a:rPr lang="en-US" baseline="0" dirty="0" smtClean="0"/>
              <a:t>We regularly use these slides after the</a:t>
            </a:r>
            <a:r>
              <a:rPr lang="en-US" dirty="0" smtClean="0"/>
              <a:t> </a:t>
            </a:r>
            <a:r>
              <a:rPr lang="en-US" dirty="0" smtClean="0">
                <a:solidFill>
                  <a:srgbClr val="FF0000"/>
                </a:solidFill>
              </a:rPr>
              <a:t>students</a:t>
            </a:r>
            <a:r>
              <a:rPr lang="en-US" baseline="0" dirty="0" smtClean="0"/>
              <a:t> themselves have counted collections, discussed the mathematics that emerge</a:t>
            </a:r>
            <a:r>
              <a:rPr lang="en-US" baseline="0" dirty="0" smtClean="0">
                <a:solidFill>
                  <a:srgbClr val="FF0000"/>
                </a:solidFill>
              </a:rPr>
              <a:t>d</a:t>
            </a:r>
            <a:r>
              <a:rPr lang="en-US" baseline="0" dirty="0" smtClean="0"/>
              <a:t>, and begun to </a:t>
            </a:r>
            <a:r>
              <a:rPr lang="en-US" baseline="0" dirty="0" smtClean="0">
                <a:solidFill>
                  <a:srgbClr val="FF0000"/>
                </a:solidFill>
              </a:rPr>
              <a:t>describe</a:t>
            </a:r>
            <a:r>
              <a:rPr lang="en-US" dirty="0" smtClean="0">
                <a:solidFill>
                  <a:srgbClr val="FF0000"/>
                </a:solidFill>
              </a:rPr>
              <a:t> </a:t>
            </a:r>
            <a:r>
              <a:rPr lang="en-US" baseline="0" dirty="0" smtClean="0"/>
              <a:t>how children would count and represent their count.</a:t>
            </a:r>
          </a:p>
          <a:p>
            <a:r>
              <a:rPr lang="en-US" strike="sngStrike" baseline="0" dirty="0" smtClean="0">
                <a:solidFill>
                  <a:srgbClr val="FF0000"/>
                </a:solidFill>
              </a:rPr>
              <a:t>This picture is from a 3 year old class in May.</a:t>
            </a:r>
            <a:endParaRPr lang="en-US" strike="sngStrike" dirty="0">
              <a:solidFill>
                <a:srgbClr val="FF0000"/>
              </a:solidFill>
            </a:endParaRPr>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1</a:t>
            </a:fld>
            <a:endParaRPr lang="en-US"/>
          </a:p>
        </p:txBody>
      </p:sp>
    </p:spTree>
    <p:extLst>
      <p:ext uri="{BB962C8B-B14F-4D97-AF65-F5344CB8AC3E}">
        <p14:creationId xmlns:p14="http://schemas.microsoft.com/office/powerpoint/2010/main" val="3891111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Ones, how many? (44), </a:t>
            </a:r>
            <a:r>
              <a:rPr lang="en-US" dirty="0" smtClean="0">
                <a:latin typeface="Calibri" charset="0"/>
              </a:rPr>
              <a:t>Abe’</a:t>
            </a:r>
            <a:r>
              <a:rPr lang="en-US" dirty="0" smtClean="0">
                <a:solidFill>
                  <a:srgbClr val="FF0000"/>
                </a:solidFill>
                <a:latin typeface="Calibri" charset="0"/>
              </a:rPr>
              <a:t>s</a:t>
            </a:r>
            <a:r>
              <a:rPr lang="en-US" altLang="ja-JP" dirty="0" smtClean="0">
                <a:latin typeface="Calibri" charset="0"/>
              </a:rPr>
              <a:t> </a:t>
            </a:r>
            <a:r>
              <a:rPr lang="en-US" altLang="ja-JP" dirty="0">
                <a:latin typeface="Calibri" charset="0"/>
              </a:rPr>
              <a:t>circles </a:t>
            </a:r>
            <a:r>
              <a:rPr lang="en-US" altLang="ja-JP" dirty="0" smtClean="0">
                <a:latin typeface="Calibri" charset="0"/>
              </a:rPr>
              <a:t>don’</a:t>
            </a:r>
            <a:r>
              <a:rPr lang="en-US" altLang="ja-JP" dirty="0" smtClean="0">
                <a:solidFill>
                  <a:srgbClr val="FF0000"/>
                </a:solidFill>
                <a:latin typeface="Calibri" charset="0"/>
              </a:rPr>
              <a:t>t</a:t>
            </a:r>
            <a:r>
              <a:rPr lang="en-US" altLang="ja-JP" dirty="0" smtClean="0">
                <a:latin typeface="Calibri" charset="0"/>
              </a:rPr>
              <a:t> </a:t>
            </a:r>
            <a:r>
              <a:rPr lang="en-US" altLang="ja-JP" dirty="0">
                <a:latin typeface="Calibri" charset="0"/>
              </a:rPr>
              <a:t>match his #, </a:t>
            </a:r>
            <a:r>
              <a:rPr lang="en-US" altLang="ja-JP" dirty="0" smtClean="0">
                <a:solidFill>
                  <a:srgbClr val="FF0000"/>
                </a:solidFill>
                <a:latin typeface="Calibri" charset="0"/>
              </a:rPr>
              <a:t>although </a:t>
            </a:r>
            <a:r>
              <a:rPr lang="en-US" altLang="ja-JP" dirty="0" smtClean="0">
                <a:latin typeface="Calibri" charset="0"/>
              </a:rPr>
              <a:t>we </a:t>
            </a:r>
            <a:r>
              <a:rPr lang="en-US" altLang="ja-JP" dirty="0">
                <a:latin typeface="Calibri" charset="0"/>
              </a:rPr>
              <a:t>do know Abe can write the numeral </a:t>
            </a:r>
            <a:r>
              <a:rPr lang="en-US" altLang="ja-JP" dirty="0" smtClean="0">
                <a:latin typeface="Calibri" charset="0"/>
              </a:rPr>
              <a:t>35</a:t>
            </a:r>
          </a:p>
          <a:p>
            <a:pPr eaLnBrk="1" hangingPunct="1"/>
            <a:r>
              <a:rPr lang="en-US" dirty="0" smtClean="0">
                <a:latin typeface="Calibri" charset="0"/>
              </a:rPr>
              <a:t>What would you want to ask Abe?</a:t>
            </a:r>
            <a:endParaRPr lang="en-US" dirty="0">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5F5E4A-2992-FC43-AB95-76991DD37073}" type="slidenum">
              <a:rPr lang="en-US" sz="1200">
                <a:latin typeface="Calibri" charset="0"/>
              </a:rPr>
              <a:pPr eaLnBrk="1" hangingPunct="1"/>
              <a:t>10</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child does not have the same number of </a:t>
            </a:r>
            <a:r>
              <a:rPr lang="en-US" dirty="0" smtClean="0">
                <a:solidFill>
                  <a:srgbClr val="FF0000"/>
                </a:solidFill>
              </a:rPr>
              <a:t>shapes </a:t>
            </a:r>
            <a:r>
              <a:rPr lang="en-US" baseline="0" dirty="0" smtClean="0"/>
              <a:t>on her paper as </a:t>
            </a:r>
            <a:r>
              <a:rPr lang="en-US" dirty="0" smtClean="0">
                <a:solidFill>
                  <a:srgbClr val="FF0000"/>
                </a:solidFill>
              </a:rPr>
              <a:t>objects </a:t>
            </a:r>
            <a:r>
              <a:rPr lang="en-US" baseline="0" dirty="0" smtClean="0"/>
              <a:t>she counted. What might you ask? What might lead you to   decide to let it go and not follow up until another day?</a:t>
            </a:r>
          </a:p>
          <a:p>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11</a:t>
            </a:fld>
            <a:endParaRPr lang="en-US"/>
          </a:p>
        </p:txBody>
      </p:sp>
    </p:spTree>
    <p:extLst>
      <p:ext uri="{BB962C8B-B14F-4D97-AF65-F5344CB8AC3E}">
        <p14:creationId xmlns:p14="http://schemas.microsoft.com/office/powerpoint/2010/main" val="379768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we notice? Makes 10 circles.</a:t>
            </a:r>
            <a:r>
              <a:rPr lang="en-US" baseline="0" dirty="0" smtClean="0"/>
              <a:t>  Looks like the child put </a:t>
            </a:r>
            <a:r>
              <a:rPr lang="en-US" dirty="0" smtClean="0">
                <a:solidFill>
                  <a:srgbClr val="FF0000"/>
                </a:solidFill>
              </a:rPr>
              <a:t>he</a:t>
            </a:r>
            <a:r>
              <a:rPr lang="en-US" baseline="0" dirty="0" smtClean="0">
                <a:solidFill>
                  <a:srgbClr val="FF0000"/>
                </a:solidFill>
              </a:rPr>
              <a:t> </a:t>
            </a:r>
            <a:r>
              <a:rPr lang="en-US" baseline="0" dirty="0" smtClean="0"/>
              <a:t>collection pieces all around the outside of the box and then circled each one.  What do we want to find out? What would we ask?  (see next slide)</a:t>
            </a:r>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12</a:t>
            </a:fld>
            <a:endParaRPr lang="en-US"/>
          </a:p>
        </p:txBody>
      </p:sp>
    </p:spTree>
    <p:extLst>
      <p:ext uri="{BB962C8B-B14F-4D97-AF65-F5344CB8AC3E}">
        <p14:creationId xmlns:p14="http://schemas.microsoft.com/office/powerpoint/2010/main" val="2938248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teacher asked</a:t>
            </a:r>
            <a:r>
              <a:rPr lang="en-US" baseline="0" dirty="0" smtClean="0"/>
              <a:t> how many in his collection – he answered 4. He had 10 in his collection. When she asked him to count them for her he counted as noted on the paper – the teacher wrote </a:t>
            </a:r>
            <a:r>
              <a:rPr lang="en-US" baseline="0" dirty="0" smtClean="0">
                <a:solidFill>
                  <a:srgbClr val="FF0000"/>
                </a:solidFill>
              </a:rPr>
              <a:t>it</a:t>
            </a:r>
            <a:r>
              <a:rPr lang="en-US" baseline="0" dirty="0" smtClean="0"/>
              <a:t> down. Skipped 3 and 11. </a:t>
            </a:r>
            <a:r>
              <a:rPr lang="en-US" baseline="0" dirty="0" smtClean="0">
                <a:solidFill>
                  <a:srgbClr val="FF0000"/>
                </a:solidFill>
              </a:rPr>
              <a:t>He demonstrated that he</a:t>
            </a:r>
            <a:r>
              <a:rPr lang="en-US" baseline="0" dirty="0" smtClean="0"/>
              <a:t> does know part </a:t>
            </a:r>
            <a:r>
              <a:rPr lang="en-US" baseline="0" dirty="0" smtClean="0">
                <a:solidFill>
                  <a:srgbClr val="FF0000"/>
                </a:solidFill>
              </a:rPr>
              <a:t>(</a:t>
            </a:r>
            <a:r>
              <a:rPr lang="en-US" dirty="0" smtClean="0">
                <a:solidFill>
                  <a:srgbClr val="FF0000"/>
                </a:solidFill>
              </a:rPr>
              <a:t>but not all) </a:t>
            </a:r>
            <a:r>
              <a:rPr lang="en-US" baseline="0" dirty="0" smtClean="0"/>
              <a:t>of the sequence, and has one to one correspondence, </a:t>
            </a:r>
            <a:r>
              <a:rPr lang="en-US" baseline="0" dirty="0" smtClean="0">
                <a:solidFill>
                  <a:srgbClr val="FF0000"/>
                </a:solidFill>
              </a:rPr>
              <a:t>but</a:t>
            </a:r>
            <a:r>
              <a:rPr lang="en-US" baseline="0" dirty="0" smtClean="0"/>
              <a:t> does not </a:t>
            </a:r>
            <a:r>
              <a:rPr lang="en-US" baseline="0" dirty="0" smtClean="0">
                <a:solidFill>
                  <a:srgbClr val="FF0000"/>
                </a:solidFill>
              </a:rPr>
              <a:t>show </a:t>
            </a:r>
            <a:r>
              <a:rPr lang="en-US" baseline="0" dirty="0" smtClean="0"/>
              <a:t>cardinality. </a:t>
            </a:r>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13</a:t>
            </a:fld>
            <a:endParaRPr lang="en-US"/>
          </a:p>
        </p:txBody>
      </p:sp>
    </p:spTree>
    <p:extLst>
      <p:ext uri="{BB962C8B-B14F-4D97-AF65-F5344CB8AC3E}">
        <p14:creationId xmlns:p14="http://schemas.microsoft.com/office/powerpoint/2010/main" val="981062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series of CC recording sheets were recorded by the same child during the second month of preschool. The numerals are the teacher’s notation as the child counted </a:t>
            </a:r>
            <a:r>
              <a:rPr lang="en-US" baseline="0" dirty="0" smtClean="0">
                <a:solidFill>
                  <a:srgbClr val="FF0000"/>
                </a:solidFill>
              </a:rPr>
              <a:t>on five occasions over</a:t>
            </a:r>
            <a:r>
              <a:rPr lang="en-US" dirty="0" smtClean="0">
                <a:solidFill>
                  <a:srgbClr val="FF0000"/>
                </a:solidFill>
              </a:rPr>
              <a:t> the course of a month</a:t>
            </a:r>
            <a:r>
              <a:rPr lang="en-US" baseline="0" dirty="0" smtClean="0"/>
              <a:t>.</a:t>
            </a:r>
          </a:p>
          <a:p>
            <a:r>
              <a:rPr lang="en-US" baseline="0" dirty="0" smtClean="0"/>
              <a:t>What do you notice? About the quantity? About </a:t>
            </a:r>
            <a:r>
              <a:rPr lang="en-US" baseline="0" dirty="0" smtClean="0">
                <a:solidFill>
                  <a:srgbClr val="FF0000"/>
                </a:solidFill>
              </a:rPr>
              <a:t>the</a:t>
            </a:r>
            <a:r>
              <a:rPr lang="en-US" dirty="0" smtClean="0">
                <a:solidFill>
                  <a:srgbClr val="FF0000"/>
                </a:solidFill>
              </a:rPr>
              <a:t> child’s</a:t>
            </a:r>
            <a:r>
              <a:rPr lang="en-US" baseline="0" dirty="0" smtClean="0">
                <a:solidFill>
                  <a:srgbClr val="FF0000"/>
                </a:solidFill>
              </a:rPr>
              <a:t> </a:t>
            </a:r>
            <a:r>
              <a:rPr lang="en-US" baseline="0" dirty="0" smtClean="0"/>
              <a:t>ability to represent each object only once, about </a:t>
            </a:r>
            <a:r>
              <a:rPr lang="en-US" baseline="0" dirty="0" smtClean="0">
                <a:solidFill>
                  <a:srgbClr val="FF0000"/>
                </a:solidFill>
              </a:rPr>
              <a:t>her</a:t>
            </a:r>
            <a:r>
              <a:rPr lang="en-US" baseline="0" dirty="0" smtClean="0"/>
              <a:t> ability to represent the entire collection, about </a:t>
            </a:r>
            <a:r>
              <a:rPr lang="en-US" baseline="0" dirty="0" smtClean="0">
                <a:solidFill>
                  <a:srgbClr val="FF0000"/>
                </a:solidFill>
              </a:rPr>
              <a:t>her</a:t>
            </a:r>
            <a:r>
              <a:rPr lang="en-US" baseline="0" dirty="0" smtClean="0"/>
              <a:t> progress?</a:t>
            </a:r>
            <a:endParaRPr lang="en-US" dirty="0"/>
          </a:p>
        </p:txBody>
      </p:sp>
      <p:sp>
        <p:nvSpPr>
          <p:cNvPr id="4" name="Slide Number Placeholder 3"/>
          <p:cNvSpPr>
            <a:spLocks noGrp="1"/>
          </p:cNvSpPr>
          <p:nvPr>
            <p:ph type="sldNum" sz="quarter" idx="10"/>
          </p:nvPr>
        </p:nvSpPr>
        <p:spPr/>
        <p:txBody>
          <a:bodyPr/>
          <a:lstStyle/>
          <a:p>
            <a:fld id="{5FD8E06B-418E-BB4B-B8F3-FC95FDFE8950}" type="slidenum">
              <a:rPr lang="en-US" smtClean="0"/>
              <a:t>14</a:t>
            </a:fld>
            <a:endParaRPr lang="en-US"/>
          </a:p>
        </p:txBody>
      </p:sp>
    </p:spTree>
    <p:extLst>
      <p:ext uri="{BB962C8B-B14F-4D97-AF65-F5344CB8AC3E}">
        <p14:creationId xmlns:p14="http://schemas.microsoft.com/office/powerpoint/2010/main" val="496193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might your order</a:t>
            </a:r>
            <a:r>
              <a:rPr lang="en-US" baseline="0" dirty="0" smtClean="0"/>
              <a:t> these from least to most </a:t>
            </a:r>
            <a:r>
              <a:rPr lang="en-US" dirty="0" smtClean="0">
                <a:solidFill>
                  <a:srgbClr val="FF0000"/>
                </a:solidFill>
              </a:rPr>
              <a:t>advanced </a:t>
            </a:r>
            <a:r>
              <a:rPr lang="en-US" dirty="0" smtClean="0"/>
              <a:t>i</a:t>
            </a:r>
            <a:r>
              <a:rPr lang="en-US" baseline="0" dirty="0" smtClean="0"/>
              <a:t>n terms of what children know about counting? What are you looking for to decide? </a:t>
            </a:r>
          </a:p>
          <a:p>
            <a:r>
              <a:rPr lang="en-US" baseline="0" dirty="0" smtClean="0"/>
              <a:t>There are many dimensions one my consider in deciding what makes one of these “advanced” </a:t>
            </a:r>
            <a:r>
              <a:rPr lang="en-US" baseline="0" smtClean="0"/>
              <a:t>mathematically.</a:t>
            </a:r>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15</a:t>
            </a:fld>
            <a:endParaRPr lang="en-US"/>
          </a:p>
        </p:txBody>
      </p:sp>
    </p:spTree>
    <p:extLst>
      <p:ext uri="{BB962C8B-B14F-4D97-AF65-F5344CB8AC3E}">
        <p14:creationId xmlns:p14="http://schemas.microsoft.com/office/powerpoint/2010/main" val="332166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of</a:t>
            </a:r>
            <a:r>
              <a:rPr lang="en-US" baseline="0" dirty="0" smtClean="0"/>
              <a:t> </a:t>
            </a:r>
            <a:r>
              <a:rPr lang="en-US" dirty="0" smtClean="0"/>
              <a:t>some of the</a:t>
            </a:r>
            <a:r>
              <a:rPr lang="en-US" baseline="0" dirty="0" smtClean="0"/>
              <a:t> counting ideas emerging in children’s thinking. </a:t>
            </a:r>
          </a:p>
          <a:p>
            <a:r>
              <a:rPr lang="en-US" baseline="0" dirty="0" smtClean="0"/>
              <a:t>Highlight </a:t>
            </a:r>
            <a:r>
              <a:rPr lang="en-US" baseline="0" dirty="0" smtClean="0">
                <a:solidFill>
                  <a:srgbClr val="FF0000"/>
                </a:solidFill>
              </a:rPr>
              <a:t>for participants </a:t>
            </a:r>
            <a:r>
              <a:rPr lang="en-US" baseline="0" dirty="0" smtClean="0"/>
              <a:t>that these ideas develop in relation to each other but not in this sequence.  Children will develop partial understandings of each and in different orders. So a child can know part of the counting sequence and have one</a:t>
            </a:r>
            <a:r>
              <a:rPr lang="en-US" baseline="0" dirty="0" smtClean="0">
                <a:solidFill>
                  <a:srgbClr val="FF0000"/>
                </a:solidFill>
              </a:rPr>
              <a:t>-to-</a:t>
            </a:r>
            <a:r>
              <a:rPr lang="en-US" baseline="0" dirty="0" smtClean="0"/>
              <a:t>one correspondence when counting to 6</a:t>
            </a:r>
            <a:r>
              <a:rPr lang="en-US" baseline="0" dirty="0" smtClean="0">
                <a:solidFill>
                  <a:srgbClr val="FF0000"/>
                </a:solidFill>
              </a:rPr>
              <a:t>,</a:t>
            </a:r>
            <a:r>
              <a:rPr lang="en-US" baseline="0" dirty="0" smtClean="0"/>
              <a:t> or know much of the counting sequence and not yet have any understanding of one</a:t>
            </a:r>
            <a:r>
              <a:rPr lang="en-US" baseline="0" dirty="0" smtClean="0">
                <a:solidFill>
                  <a:srgbClr val="FF0000"/>
                </a:solidFill>
              </a:rPr>
              <a:t>-to-</a:t>
            </a:r>
            <a:r>
              <a:rPr lang="en-US" baseline="0" dirty="0" smtClean="0"/>
              <a:t>one correspondence. </a:t>
            </a:r>
            <a:r>
              <a:rPr lang="en-US" dirty="0" smtClean="0">
                <a:solidFill>
                  <a:srgbClr val="FF0000"/>
                </a:solidFill>
              </a:rPr>
              <a:t>Children do n</a:t>
            </a:r>
            <a:r>
              <a:rPr lang="en-US" baseline="0" dirty="0" smtClean="0"/>
              <a:t>ot “master” one and then move on to the next. Nor does a child develop all of these ideas up to 5 and then all of them up to 10. Rather children will develop some understandings to 10 before others up to 5. </a:t>
            </a:r>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2</a:t>
            </a:fld>
            <a:endParaRPr lang="en-US"/>
          </a:p>
        </p:txBody>
      </p:sp>
    </p:spTree>
    <p:extLst>
      <p:ext uri="{BB962C8B-B14F-4D97-AF65-F5344CB8AC3E}">
        <p14:creationId xmlns:p14="http://schemas.microsoft.com/office/powerpoint/2010/main" val="1942438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notice?</a:t>
            </a:r>
          </a:p>
          <a:p>
            <a:r>
              <a:rPr lang="en-US" dirty="0" smtClean="0"/>
              <a:t>What might you ask?</a:t>
            </a:r>
          </a:p>
          <a:p>
            <a:r>
              <a:rPr lang="en-US" dirty="0" smtClean="0"/>
              <a:t>What would you hope the</a:t>
            </a:r>
            <a:r>
              <a:rPr lang="en-US" baseline="0" dirty="0" smtClean="0"/>
              <a:t> student works on next?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3</a:t>
            </a:fld>
            <a:endParaRPr lang="en-US"/>
          </a:p>
        </p:txBody>
      </p:sp>
    </p:spTree>
    <p:extLst>
      <p:ext uri="{BB962C8B-B14F-4D97-AF65-F5344CB8AC3E}">
        <p14:creationId xmlns:p14="http://schemas.microsoft.com/office/powerpoint/2010/main" val="2380094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child who has represented his collection by drawing the lines that show how he laid out the count. This example can be used to ask participants what they notice and what we might do to support this child to show the quantity in his collection on the paper.  There are many options. One would be to ask him to describe what he did and ask how many he has on this part (pointing to a piece of the line).  Another option is to ask if he can show on his paper where the red ones are. Or to ask if he can make a mark for each one. </a:t>
            </a:r>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4</a:t>
            </a:fld>
            <a:endParaRPr lang="en-US"/>
          </a:p>
        </p:txBody>
      </p:sp>
    </p:spTree>
    <p:extLst>
      <p:ext uri="{BB962C8B-B14F-4D97-AF65-F5344CB8AC3E}">
        <p14:creationId xmlns:p14="http://schemas.microsoft.com/office/powerpoint/2010/main" val="3747768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Counts bears by putting them out on paper, represents by circling</a:t>
            </a:r>
            <a:r>
              <a:rPr lang="en-US" baseline="0" dirty="0" smtClean="0"/>
              <a:t> </a:t>
            </a:r>
            <a:r>
              <a:rPr lang="en-US" dirty="0" smtClean="0"/>
              <a:t>each bear</a:t>
            </a:r>
            <a:r>
              <a:rPr lang="en-US" baseline="0" dirty="0" smtClean="0"/>
              <a:t> with the same color crayon. Shows a circle for each bear. </a:t>
            </a:r>
            <a:r>
              <a:rPr lang="en-US" baseline="0" dirty="0" smtClean="0">
                <a:solidFill>
                  <a:srgbClr val="FF0000"/>
                </a:solidFill>
              </a:rPr>
              <a:t>Ask</a:t>
            </a:r>
            <a:r>
              <a:rPr lang="en-US" dirty="0" smtClean="0">
                <a:solidFill>
                  <a:srgbClr val="FF0000"/>
                </a:solidFill>
              </a:rPr>
              <a:t> participants what they know from this representation about the child’s number knowledge. (</a:t>
            </a:r>
            <a:r>
              <a:rPr lang="en-US" baseline="0" dirty="0" smtClean="0"/>
              <a:t>This does not </a:t>
            </a:r>
            <a:r>
              <a:rPr lang="en-US" baseline="0" dirty="0" smtClean="0">
                <a:solidFill>
                  <a:srgbClr val="FF0000"/>
                </a:solidFill>
              </a:rPr>
              <a:t>show</a:t>
            </a:r>
            <a:r>
              <a:rPr lang="en-US" baseline="0" dirty="0" smtClean="0"/>
              <a:t> the child has one to one correspondence as we would have to her her count them. We also don</a:t>
            </a:r>
            <a:r>
              <a:rPr lang="fr-FR" baseline="0" dirty="0" smtClean="0"/>
              <a:t>’</a:t>
            </a:r>
            <a:r>
              <a:rPr lang="en-US" baseline="0" dirty="0" smtClean="0"/>
              <a:t>t know if she can count with the correct sequence or if she has cardinality.</a:t>
            </a:r>
            <a:r>
              <a:rPr lang="en-US" baseline="0" dirty="0" smtClean="0">
                <a:solidFill>
                  <a:srgbClr val="FF0000"/>
                </a:solidFill>
              </a:rPr>
              <a:t>)</a:t>
            </a:r>
            <a:r>
              <a:rPr lang="en-US" baseline="0" dirty="0" smtClean="0"/>
              <a:t>  What would you ask her?  </a:t>
            </a:r>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5</a:t>
            </a:fld>
            <a:endParaRPr lang="en-US"/>
          </a:p>
        </p:txBody>
      </p:sp>
    </p:spTree>
    <p:extLst>
      <p:ext uri="{BB962C8B-B14F-4D97-AF65-F5344CB8AC3E}">
        <p14:creationId xmlns:p14="http://schemas.microsoft.com/office/powerpoint/2010/main" val="2693029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Counts 35 hearts,</a:t>
            </a:r>
            <a:r>
              <a:rPr lang="en-US" baseline="0" dirty="0" smtClean="0"/>
              <a:t> writes numeral 35. organizes in long lines.  Only shows the numeral 35 on her paper. What could you ask her or how could you support her to show her entire count on her paper?</a:t>
            </a:r>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6</a:t>
            </a:fld>
            <a:endParaRPr lang="en-US"/>
          </a:p>
        </p:txBody>
      </p:sp>
    </p:spTree>
    <p:extLst>
      <p:ext uri="{BB962C8B-B14F-4D97-AF65-F5344CB8AC3E}">
        <p14:creationId xmlns:p14="http://schemas.microsoft.com/office/powerpoint/2010/main" val="293544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the first time the child was asked </a:t>
            </a:r>
            <a:r>
              <a:rPr lang="en-US" dirty="0" smtClean="0">
                <a:solidFill>
                  <a:srgbClr val="FF0000"/>
                </a:solidFill>
              </a:rPr>
              <a:t>whether he </a:t>
            </a:r>
            <a:r>
              <a:rPr lang="en-US" dirty="0" smtClean="0"/>
              <a:t>could organize his</a:t>
            </a:r>
            <a:r>
              <a:rPr lang="en-US" baseline="0" dirty="0" smtClean="0"/>
              <a:t> collection in some way.  He sorted by color. He had 3 blue, 4 yellow, 5 green, 10 red and 22 altogether.  So we can see that he can count 22.  He can </a:t>
            </a:r>
            <a:r>
              <a:rPr lang="en-US" baseline="0" dirty="0" smtClean="0">
                <a:solidFill>
                  <a:srgbClr val="FF0000"/>
                </a:solidFill>
              </a:rPr>
              <a:t>also</a:t>
            </a:r>
            <a:r>
              <a:rPr lang="en-US" baseline="0" dirty="0" smtClean="0"/>
              <a:t> organize in groups. He can count each color and label with a numeral. And we can see that he is most likely doing so accurately as his total matches his groups added together (he did not add these together – he got the 22 by counting them all).</a:t>
            </a:r>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7</a:t>
            </a:fld>
            <a:endParaRPr lang="en-US"/>
          </a:p>
        </p:txBody>
      </p:sp>
    </p:spTree>
    <p:extLst>
      <p:ext uri="{BB962C8B-B14F-4D97-AF65-F5344CB8AC3E}">
        <p14:creationId xmlns:p14="http://schemas.microsoft.com/office/powerpoint/2010/main" val="230891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can</a:t>
            </a:r>
            <a:r>
              <a:rPr lang="en-US" baseline="0" dirty="0" smtClean="0"/>
              <a:t> see much the same as we saw in the previous slide. 6 purple, 5 red, 5 yellow, 3 blue – 19 together.  </a:t>
            </a:r>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8</a:t>
            </a:fld>
            <a:endParaRPr lang="en-US"/>
          </a:p>
        </p:txBody>
      </p:sp>
    </p:spTree>
    <p:extLst>
      <p:ext uri="{BB962C8B-B14F-4D97-AF65-F5344CB8AC3E}">
        <p14:creationId xmlns:p14="http://schemas.microsoft.com/office/powerpoint/2010/main" val="1600134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notice?</a:t>
            </a:r>
          </a:p>
          <a:p>
            <a:r>
              <a:rPr lang="en-US" dirty="0" smtClean="0"/>
              <a:t>What might you ask?</a:t>
            </a:r>
          </a:p>
          <a:p>
            <a:r>
              <a:rPr lang="en-US" dirty="0" smtClean="0"/>
              <a:t>What would you hope the</a:t>
            </a:r>
            <a:r>
              <a:rPr lang="en-US" baseline="0" dirty="0" smtClean="0"/>
              <a:t> student works on next?</a:t>
            </a:r>
          </a:p>
          <a:p>
            <a:endParaRPr lang="en-US" baseline="0" dirty="0" smtClean="0"/>
          </a:p>
          <a:p>
            <a:r>
              <a:rPr lang="en-US" baseline="0" dirty="0" smtClean="0"/>
              <a:t>Child counts dice. Counts 39. represents with 3 circles with 10s, and 9 ones. Groups by tens.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DAE40F8-41A9-2145-957F-F7E55FC7DECB}" type="slidenum">
              <a:rPr lang="en-US" smtClean="0"/>
              <a:pPr>
                <a:defRPr/>
              </a:pPr>
              <a:t>9</a:t>
            </a:fld>
            <a:endParaRPr lang="en-US"/>
          </a:p>
        </p:txBody>
      </p:sp>
    </p:spTree>
    <p:extLst>
      <p:ext uri="{BB962C8B-B14F-4D97-AF65-F5344CB8AC3E}">
        <p14:creationId xmlns:p14="http://schemas.microsoft.com/office/powerpoint/2010/main" val="212106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7D30087-59F2-714F-B419-A305314DE9DA}" type="datetime1">
              <a:rPr lang="en-US"/>
              <a:pPr>
                <a:defRPr/>
              </a:pPr>
              <a:t>8/7/18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6A0DC9-8C06-4D47-AB0B-05E7399036BB}" type="slidenum">
              <a:rPr lang="en-US"/>
              <a:pPr>
                <a:defRPr/>
              </a:pPr>
              <a:t>‹#›</a:t>
            </a:fld>
            <a:endParaRPr lang="en-US"/>
          </a:p>
        </p:txBody>
      </p:sp>
    </p:spTree>
    <p:extLst>
      <p:ext uri="{BB962C8B-B14F-4D97-AF65-F5344CB8AC3E}">
        <p14:creationId xmlns:p14="http://schemas.microsoft.com/office/powerpoint/2010/main" val="3738427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5C0947-72D5-9A48-9911-0D1B62313A08}" type="datetime1">
              <a:rPr lang="en-US"/>
              <a:pPr>
                <a:defRPr/>
              </a:pPr>
              <a:t>8/7/18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BD5C1B-A26F-0542-AF4A-4DD67B53A110}" type="slidenum">
              <a:rPr lang="en-US"/>
              <a:pPr>
                <a:defRPr/>
              </a:pPr>
              <a:t>‹#›</a:t>
            </a:fld>
            <a:endParaRPr lang="en-US"/>
          </a:p>
        </p:txBody>
      </p:sp>
    </p:spTree>
    <p:extLst>
      <p:ext uri="{BB962C8B-B14F-4D97-AF65-F5344CB8AC3E}">
        <p14:creationId xmlns:p14="http://schemas.microsoft.com/office/powerpoint/2010/main" val="318723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5BCD07-B9C6-AB49-BD10-9C2F1936DCBE}" type="datetime1">
              <a:rPr lang="en-US"/>
              <a:pPr>
                <a:defRPr/>
              </a:pPr>
              <a:t>8/7/18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68C933-AB8D-2041-9870-0D8D2597AF8C}" type="slidenum">
              <a:rPr lang="en-US"/>
              <a:pPr>
                <a:defRPr/>
              </a:pPr>
              <a:t>‹#›</a:t>
            </a:fld>
            <a:endParaRPr lang="en-US"/>
          </a:p>
        </p:txBody>
      </p:sp>
    </p:spTree>
    <p:extLst>
      <p:ext uri="{BB962C8B-B14F-4D97-AF65-F5344CB8AC3E}">
        <p14:creationId xmlns:p14="http://schemas.microsoft.com/office/powerpoint/2010/main" val="399968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B4CD64-FA0C-DD4A-A7C1-371E26B61FB1}" type="datetime1">
              <a:rPr lang="en-US"/>
              <a:pPr>
                <a:defRPr/>
              </a:pPr>
              <a:t>8/7/18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734054-AFAD-E841-8788-CFF5DF3389FA}" type="slidenum">
              <a:rPr lang="en-US"/>
              <a:pPr>
                <a:defRPr/>
              </a:pPr>
              <a:t>‹#›</a:t>
            </a:fld>
            <a:endParaRPr lang="en-US"/>
          </a:p>
        </p:txBody>
      </p:sp>
    </p:spTree>
    <p:extLst>
      <p:ext uri="{BB962C8B-B14F-4D97-AF65-F5344CB8AC3E}">
        <p14:creationId xmlns:p14="http://schemas.microsoft.com/office/powerpoint/2010/main" val="879067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6D5F597-3196-5D4F-AA5E-7937ABA038A1}" type="datetime1">
              <a:rPr lang="en-US"/>
              <a:pPr>
                <a:defRPr/>
              </a:pPr>
              <a:t>8/7/18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317935-F62F-0141-B001-3880B69A29FA}" type="slidenum">
              <a:rPr lang="en-US"/>
              <a:pPr>
                <a:defRPr/>
              </a:pPr>
              <a:t>‹#›</a:t>
            </a:fld>
            <a:endParaRPr lang="en-US"/>
          </a:p>
        </p:txBody>
      </p:sp>
    </p:spTree>
    <p:extLst>
      <p:ext uri="{BB962C8B-B14F-4D97-AF65-F5344CB8AC3E}">
        <p14:creationId xmlns:p14="http://schemas.microsoft.com/office/powerpoint/2010/main" val="1904622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E065E70-65EB-524A-BA4C-EF0C641D25CD}" type="datetime1">
              <a:rPr lang="en-US"/>
              <a:pPr>
                <a:defRPr/>
              </a:pPr>
              <a:t>8/7/18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89344D-8004-004A-8B68-AA56EF9CDAF9}" type="slidenum">
              <a:rPr lang="en-US"/>
              <a:pPr>
                <a:defRPr/>
              </a:pPr>
              <a:t>‹#›</a:t>
            </a:fld>
            <a:endParaRPr lang="en-US"/>
          </a:p>
        </p:txBody>
      </p:sp>
    </p:spTree>
    <p:extLst>
      <p:ext uri="{BB962C8B-B14F-4D97-AF65-F5344CB8AC3E}">
        <p14:creationId xmlns:p14="http://schemas.microsoft.com/office/powerpoint/2010/main" val="1015014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F9A9CC8-FB98-734E-84C0-D109ACDFE461}" type="datetime1">
              <a:rPr lang="en-US"/>
              <a:pPr>
                <a:defRPr/>
              </a:pPr>
              <a:t>8/7/18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2B64B3-0F68-9148-8888-94DC6EF718A6}" type="slidenum">
              <a:rPr lang="en-US"/>
              <a:pPr>
                <a:defRPr/>
              </a:pPr>
              <a:t>‹#›</a:t>
            </a:fld>
            <a:endParaRPr lang="en-US"/>
          </a:p>
        </p:txBody>
      </p:sp>
    </p:spTree>
    <p:extLst>
      <p:ext uri="{BB962C8B-B14F-4D97-AF65-F5344CB8AC3E}">
        <p14:creationId xmlns:p14="http://schemas.microsoft.com/office/powerpoint/2010/main" val="3741264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2348ED-7026-3A4B-B6EE-740B3B54C432}" type="datetime1">
              <a:rPr lang="en-US"/>
              <a:pPr>
                <a:defRPr/>
              </a:pPr>
              <a:t>8/7/18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75F99B1-E5B4-C346-A723-4F814B32A596}" type="slidenum">
              <a:rPr lang="en-US"/>
              <a:pPr>
                <a:defRPr/>
              </a:pPr>
              <a:t>‹#›</a:t>
            </a:fld>
            <a:endParaRPr lang="en-US"/>
          </a:p>
        </p:txBody>
      </p:sp>
    </p:spTree>
    <p:extLst>
      <p:ext uri="{BB962C8B-B14F-4D97-AF65-F5344CB8AC3E}">
        <p14:creationId xmlns:p14="http://schemas.microsoft.com/office/powerpoint/2010/main" val="888336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8F55F5-0FE3-8940-8565-54D9DC4DD784}" type="datetime1">
              <a:rPr lang="en-US"/>
              <a:pPr>
                <a:defRPr/>
              </a:pPr>
              <a:t>8/7/18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15EF56-7B69-2E47-9415-5AD7BC31239B}" type="slidenum">
              <a:rPr lang="en-US"/>
              <a:pPr>
                <a:defRPr/>
              </a:pPr>
              <a:t>‹#›</a:t>
            </a:fld>
            <a:endParaRPr lang="en-US"/>
          </a:p>
        </p:txBody>
      </p:sp>
    </p:spTree>
    <p:extLst>
      <p:ext uri="{BB962C8B-B14F-4D97-AF65-F5344CB8AC3E}">
        <p14:creationId xmlns:p14="http://schemas.microsoft.com/office/powerpoint/2010/main" val="169798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52617FC-FB19-944B-B43C-1401F06ED34D}" type="datetime1">
              <a:rPr lang="en-US"/>
              <a:pPr>
                <a:defRPr/>
              </a:pPr>
              <a:t>8/7/18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434230-881C-6B46-B82A-7C98D3467201}" type="slidenum">
              <a:rPr lang="en-US"/>
              <a:pPr>
                <a:defRPr/>
              </a:pPr>
              <a:t>‹#›</a:t>
            </a:fld>
            <a:endParaRPr lang="en-US"/>
          </a:p>
        </p:txBody>
      </p:sp>
    </p:spTree>
    <p:extLst>
      <p:ext uri="{BB962C8B-B14F-4D97-AF65-F5344CB8AC3E}">
        <p14:creationId xmlns:p14="http://schemas.microsoft.com/office/powerpoint/2010/main" val="2580478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66D35FC-9262-4045-B64C-B594B8724574}" type="datetime1">
              <a:rPr lang="en-US"/>
              <a:pPr>
                <a:defRPr/>
              </a:pPr>
              <a:t>8/7/18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13C544-DAFA-3844-94D8-E092D720420F}" type="slidenum">
              <a:rPr lang="en-US"/>
              <a:pPr>
                <a:defRPr/>
              </a:pPr>
              <a:t>‹#›</a:t>
            </a:fld>
            <a:endParaRPr lang="en-US"/>
          </a:p>
        </p:txBody>
      </p:sp>
    </p:spTree>
    <p:extLst>
      <p:ext uri="{BB962C8B-B14F-4D97-AF65-F5344CB8AC3E}">
        <p14:creationId xmlns:p14="http://schemas.microsoft.com/office/powerpoint/2010/main" val="12785835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40E0B1B6-8A8A-014C-A3E9-4CF5C3530622}" type="datetime1">
              <a:rPr lang="en-US"/>
              <a:pPr>
                <a:defRPr/>
              </a:pPr>
              <a:t>8/7/18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9A2C4560-FB62-A34C-BA0E-192373EF9AB7}" type="slidenum">
              <a:rPr lang="en-US"/>
              <a:pPr>
                <a:defRPr/>
              </a:pPr>
              <a:t>‹#›</a:t>
            </a:fld>
            <a:endParaRPr lang="en-US"/>
          </a:p>
        </p:txBody>
      </p:sp>
      <p:pic>
        <p:nvPicPr>
          <p:cNvPr id="2" name="Picture 1" descr="logo-full.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06880" y="6324990"/>
            <a:ext cx="1687883" cy="43892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9727"/>
            <a:ext cx="8229600" cy="1143000"/>
          </a:xfrm>
        </p:spPr>
        <p:txBody>
          <a:bodyPr/>
          <a:lstStyle/>
          <a:p>
            <a:r>
              <a:rPr lang="en-US" dirty="0" smtClean="0"/>
              <a:t>Supporting the Development of </a:t>
            </a:r>
            <a:br>
              <a:rPr lang="en-US" dirty="0" smtClean="0"/>
            </a:br>
            <a:r>
              <a:rPr lang="en-US" dirty="0" smtClean="0"/>
              <a:t>Children’s Counting</a:t>
            </a:r>
            <a:endParaRPr lang="en-US" dirty="0"/>
          </a:p>
        </p:txBody>
      </p:sp>
    </p:spTree>
    <p:extLst>
      <p:ext uri="{BB962C8B-B14F-4D97-AF65-F5344CB8AC3E}">
        <p14:creationId xmlns:p14="http://schemas.microsoft.com/office/powerpoint/2010/main" val="32831041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 descr="ab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1365" y="0"/>
            <a:ext cx="5553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8940" y="0"/>
            <a:ext cx="5300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3-11 09.16.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495" y="0"/>
            <a:ext cx="5143500" cy="6858000"/>
          </a:xfrm>
          <a:prstGeom prst="rect">
            <a:avLst/>
          </a:prstGeom>
        </p:spPr>
      </p:pic>
    </p:spTree>
    <p:extLst>
      <p:ext uri="{BB962C8B-B14F-4D97-AF65-F5344CB8AC3E}">
        <p14:creationId xmlns:p14="http://schemas.microsoft.com/office/powerpoint/2010/main" val="23755012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03-11 09.16.02 - Version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042" y="64347"/>
            <a:ext cx="5181480" cy="6908640"/>
          </a:xfrm>
          <a:prstGeom prst="rect">
            <a:avLst/>
          </a:prstGeom>
        </p:spPr>
      </p:pic>
    </p:spTree>
    <p:extLst>
      <p:ext uri="{BB962C8B-B14F-4D97-AF65-F5344CB8AC3E}">
        <p14:creationId xmlns:p14="http://schemas.microsoft.com/office/powerpoint/2010/main" val="36992004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3204" y="365556"/>
            <a:ext cx="2133653" cy="2738622"/>
          </a:xfrm>
          <a:prstGeom prst="rect">
            <a:avLst/>
          </a:prstGeom>
          <a:ln>
            <a:solidFill>
              <a:srgbClr val="383C8C"/>
            </a:solidFill>
          </a:ln>
        </p:spPr>
      </p:pic>
      <p:pic>
        <p:nvPicPr>
          <p:cNvPr id="3" name="Picture 2"/>
          <p:cNvPicPr>
            <a:picLocks noChangeAspect="1"/>
          </p:cNvPicPr>
          <p:nvPr/>
        </p:nvPicPr>
        <p:blipFill>
          <a:blip r:embed="rId4"/>
          <a:stretch>
            <a:fillRect/>
          </a:stretch>
        </p:blipFill>
        <p:spPr>
          <a:xfrm>
            <a:off x="3565502" y="365556"/>
            <a:ext cx="2065191" cy="2738622"/>
          </a:xfrm>
          <a:prstGeom prst="rect">
            <a:avLst/>
          </a:prstGeom>
          <a:ln>
            <a:solidFill>
              <a:srgbClr val="383C8C"/>
            </a:solidFill>
          </a:ln>
        </p:spPr>
      </p:pic>
      <p:pic>
        <p:nvPicPr>
          <p:cNvPr id="4" name="Picture 3"/>
          <p:cNvPicPr>
            <a:picLocks noChangeAspect="1"/>
          </p:cNvPicPr>
          <p:nvPr/>
        </p:nvPicPr>
        <p:blipFill>
          <a:blip r:embed="rId5"/>
          <a:stretch>
            <a:fillRect/>
          </a:stretch>
        </p:blipFill>
        <p:spPr>
          <a:xfrm>
            <a:off x="6294001" y="365556"/>
            <a:ext cx="2045272" cy="2738622"/>
          </a:xfrm>
          <a:prstGeom prst="rect">
            <a:avLst/>
          </a:prstGeom>
          <a:ln>
            <a:solidFill>
              <a:srgbClr val="383C8C"/>
            </a:solidFill>
          </a:ln>
        </p:spPr>
      </p:pic>
      <p:pic>
        <p:nvPicPr>
          <p:cNvPr id="5" name="Picture 4"/>
          <p:cNvPicPr>
            <a:picLocks noChangeAspect="1"/>
          </p:cNvPicPr>
          <p:nvPr/>
        </p:nvPicPr>
        <p:blipFill>
          <a:blip r:embed="rId6"/>
          <a:stretch>
            <a:fillRect/>
          </a:stretch>
        </p:blipFill>
        <p:spPr>
          <a:xfrm>
            <a:off x="1877191" y="3552701"/>
            <a:ext cx="2309644" cy="2767647"/>
          </a:xfrm>
          <a:prstGeom prst="rect">
            <a:avLst/>
          </a:prstGeom>
          <a:ln>
            <a:solidFill>
              <a:srgbClr val="383C8C"/>
            </a:solidFill>
          </a:ln>
        </p:spPr>
      </p:pic>
      <p:pic>
        <p:nvPicPr>
          <p:cNvPr id="6" name="Picture 5"/>
          <p:cNvPicPr>
            <a:picLocks noChangeAspect="1"/>
          </p:cNvPicPr>
          <p:nvPr/>
        </p:nvPicPr>
        <p:blipFill>
          <a:blip r:embed="rId7"/>
          <a:stretch>
            <a:fillRect/>
          </a:stretch>
        </p:blipFill>
        <p:spPr>
          <a:xfrm>
            <a:off x="5201739" y="3552701"/>
            <a:ext cx="2184523" cy="2780891"/>
          </a:xfrm>
          <a:prstGeom prst="rect">
            <a:avLst/>
          </a:prstGeom>
          <a:ln>
            <a:solidFill>
              <a:srgbClr val="383C8C"/>
            </a:solidFill>
          </a:ln>
        </p:spPr>
      </p:pic>
    </p:spTree>
    <p:extLst>
      <p:ext uri="{BB962C8B-B14F-4D97-AF65-F5344CB8AC3E}">
        <p14:creationId xmlns:p14="http://schemas.microsoft.com/office/powerpoint/2010/main" val="27409732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466" y="228600"/>
            <a:ext cx="2794001" cy="322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804" y="3648482"/>
            <a:ext cx="3473760" cy="252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80" y="228600"/>
            <a:ext cx="3674533" cy="311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026" y="3451796"/>
            <a:ext cx="33147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287867" y="423333"/>
            <a:ext cx="449159" cy="707886"/>
          </a:xfrm>
          <a:prstGeom prst="rect">
            <a:avLst/>
          </a:prstGeom>
          <a:noFill/>
        </p:spPr>
        <p:txBody>
          <a:bodyPr wrap="square" rtlCol="0">
            <a:spAutoFit/>
          </a:bodyPr>
          <a:lstStyle/>
          <a:p>
            <a:r>
              <a:rPr lang="en-US" sz="4000" dirty="0" smtClean="0">
                <a:solidFill>
                  <a:srgbClr val="FF0000"/>
                </a:solidFill>
              </a:rPr>
              <a:t>A</a:t>
            </a:r>
            <a:endParaRPr lang="en-US" sz="4000" dirty="0">
              <a:solidFill>
                <a:srgbClr val="FF0000"/>
              </a:solidFill>
            </a:endParaRPr>
          </a:p>
        </p:txBody>
      </p:sp>
      <p:sp>
        <p:nvSpPr>
          <p:cNvPr id="8" name="Rectangle 7"/>
          <p:cNvSpPr/>
          <p:nvPr/>
        </p:nvSpPr>
        <p:spPr>
          <a:xfrm>
            <a:off x="4642427" y="3648481"/>
            <a:ext cx="500257" cy="707886"/>
          </a:xfrm>
          <a:prstGeom prst="rect">
            <a:avLst/>
          </a:prstGeom>
        </p:spPr>
        <p:txBody>
          <a:bodyPr wrap="none">
            <a:spAutoFit/>
          </a:bodyPr>
          <a:lstStyle/>
          <a:p>
            <a:r>
              <a:rPr lang="en-US" sz="4000" dirty="0">
                <a:solidFill>
                  <a:srgbClr val="FF0000"/>
                </a:solidFill>
              </a:rPr>
              <a:t>D</a:t>
            </a:r>
            <a:endParaRPr lang="en-US" sz="4000" dirty="0"/>
          </a:p>
        </p:txBody>
      </p:sp>
      <p:sp>
        <p:nvSpPr>
          <p:cNvPr id="9" name="Rectangle 8"/>
          <p:cNvSpPr/>
          <p:nvPr/>
        </p:nvSpPr>
        <p:spPr>
          <a:xfrm>
            <a:off x="4731114" y="738088"/>
            <a:ext cx="463689" cy="707886"/>
          </a:xfrm>
          <a:prstGeom prst="rect">
            <a:avLst/>
          </a:prstGeom>
        </p:spPr>
        <p:txBody>
          <a:bodyPr wrap="none">
            <a:spAutoFit/>
          </a:bodyPr>
          <a:lstStyle/>
          <a:p>
            <a:r>
              <a:rPr lang="en-US" sz="4000" dirty="0" smtClean="0">
                <a:solidFill>
                  <a:srgbClr val="FF0000"/>
                </a:solidFill>
              </a:rPr>
              <a:t>B</a:t>
            </a:r>
            <a:endParaRPr lang="en-US" sz="4000" dirty="0"/>
          </a:p>
        </p:txBody>
      </p:sp>
      <p:sp>
        <p:nvSpPr>
          <p:cNvPr id="10" name="Rectangle 9"/>
          <p:cNvSpPr/>
          <p:nvPr/>
        </p:nvSpPr>
        <p:spPr>
          <a:xfrm>
            <a:off x="248890" y="3648481"/>
            <a:ext cx="416619" cy="707886"/>
          </a:xfrm>
          <a:prstGeom prst="rect">
            <a:avLst/>
          </a:prstGeom>
        </p:spPr>
        <p:txBody>
          <a:bodyPr wrap="square">
            <a:spAutoFit/>
          </a:bodyPr>
          <a:lstStyle/>
          <a:p>
            <a:r>
              <a:rPr lang="en-US" sz="4000" dirty="0" smtClean="0">
                <a:solidFill>
                  <a:srgbClr val="FF0000"/>
                </a:solidFill>
              </a:rPr>
              <a:t>C</a:t>
            </a:r>
            <a:endParaRPr lang="en-US" sz="4000" dirty="0"/>
          </a:p>
        </p:txBody>
      </p:sp>
    </p:spTree>
    <p:extLst>
      <p:ext uri="{BB962C8B-B14F-4D97-AF65-F5344CB8AC3E}">
        <p14:creationId xmlns:p14="http://schemas.microsoft.com/office/powerpoint/2010/main" val="39309430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a:defRPr/>
            </a:pPr>
            <a:r>
              <a:rPr lang="en-US" sz="3600">
                <a:latin typeface="Calibri" charset="0"/>
              </a:rPr>
              <a:t>Developing mathematical understanding within Counting Collections</a:t>
            </a:r>
          </a:p>
        </p:txBody>
      </p:sp>
      <p:sp>
        <p:nvSpPr>
          <p:cNvPr id="17410" name="Content Placeholder 2"/>
          <p:cNvSpPr>
            <a:spLocks noGrp="1"/>
          </p:cNvSpPr>
          <p:nvPr>
            <p:ph idx="1"/>
          </p:nvPr>
        </p:nvSpPr>
        <p:spPr/>
        <p:txBody>
          <a:bodyPr/>
          <a:lstStyle/>
          <a:p>
            <a:pPr>
              <a:defRPr/>
            </a:pPr>
            <a:r>
              <a:rPr lang="en-US" b="1" dirty="0">
                <a:latin typeface="Calibri" charset="0"/>
              </a:rPr>
              <a:t>Working </a:t>
            </a:r>
            <a:r>
              <a:rPr lang="en-US" b="1" dirty="0" smtClean="0">
                <a:latin typeface="Calibri" charset="0"/>
              </a:rPr>
              <a:t>on: </a:t>
            </a:r>
          </a:p>
          <a:p>
            <a:pPr lvl="1">
              <a:defRPr/>
            </a:pPr>
            <a:r>
              <a:rPr lang="en-US" b="1" dirty="0" smtClean="0">
                <a:latin typeface="Calibri" charset="0"/>
              </a:rPr>
              <a:t>counting sequence</a:t>
            </a:r>
            <a:endParaRPr lang="en-US" dirty="0">
              <a:latin typeface="Calibri" charset="0"/>
            </a:endParaRPr>
          </a:p>
          <a:p>
            <a:pPr lvl="1">
              <a:defRPr/>
            </a:pPr>
            <a:r>
              <a:rPr lang="en-US" b="1" dirty="0" smtClean="0">
                <a:latin typeface="Calibri" charset="0"/>
              </a:rPr>
              <a:t>one </a:t>
            </a:r>
            <a:r>
              <a:rPr lang="en-US" b="1" dirty="0">
                <a:latin typeface="Calibri" charset="0"/>
              </a:rPr>
              <a:t>to one correspondence</a:t>
            </a:r>
          </a:p>
          <a:p>
            <a:pPr lvl="1">
              <a:defRPr/>
            </a:pPr>
            <a:r>
              <a:rPr lang="en-US" b="1" dirty="0" smtClean="0">
                <a:latin typeface="Calibri" charset="0"/>
              </a:rPr>
              <a:t>counting </a:t>
            </a:r>
            <a:r>
              <a:rPr lang="en-US" b="1" dirty="0">
                <a:latin typeface="Calibri" charset="0"/>
              </a:rPr>
              <a:t>the full collection</a:t>
            </a:r>
            <a:endParaRPr lang="en-US" dirty="0">
              <a:latin typeface="Calibri" charset="0"/>
            </a:endParaRPr>
          </a:p>
          <a:p>
            <a:pPr lvl="1">
              <a:defRPr/>
            </a:pPr>
            <a:r>
              <a:rPr lang="en-US" b="1" dirty="0" smtClean="0">
                <a:latin typeface="Calibri" charset="0"/>
              </a:rPr>
              <a:t>cardinality</a:t>
            </a:r>
            <a:endParaRPr lang="en-US" dirty="0">
              <a:latin typeface="Calibri" charset="0"/>
            </a:endParaRPr>
          </a:p>
          <a:p>
            <a:pPr lvl="1">
              <a:defRPr/>
            </a:pPr>
            <a:r>
              <a:rPr lang="en-US" b="1" dirty="0" smtClean="0">
                <a:latin typeface="Calibri" charset="0"/>
              </a:rPr>
              <a:t>grouping</a:t>
            </a:r>
          </a:p>
          <a:p>
            <a:pPr lvl="1">
              <a:defRPr/>
            </a:pPr>
            <a:r>
              <a:rPr lang="en-US" b="1" dirty="0" smtClean="0">
                <a:latin typeface="Calibri" charset="0"/>
              </a:rPr>
              <a:t>tens, hundreds, thousands (</a:t>
            </a:r>
            <a:r>
              <a:rPr lang="en-US" b="1" dirty="0">
                <a:latin typeface="Calibri" charset="0"/>
              </a:rPr>
              <a:t>p</a:t>
            </a:r>
            <a:r>
              <a:rPr lang="en-US" b="1" dirty="0" smtClean="0">
                <a:latin typeface="Calibri" charset="0"/>
              </a:rPr>
              <a:t>lace value)</a:t>
            </a:r>
            <a:endParaRPr lang="en-US" dirty="0">
              <a:latin typeface="Calibri" charset="0"/>
            </a:endParaRPr>
          </a:p>
          <a:p>
            <a:pPr>
              <a:defRPr/>
            </a:pPr>
            <a:endParaRPr lang="en-US" dirty="0">
              <a:solidFill>
                <a:srgbClr val="FF0000"/>
              </a:solidFill>
              <a:latin typeface="Calibri" charset="0"/>
            </a:endParaRPr>
          </a:p>
        </p:txBody>
      </p:sp>
    </p:spTree>
    <p:extLst>
      <p:ext uri="{BB962C8B-B14F-4D97-AF65-F5344CB8AC3E}">
        <p14:creationId xmlns:p14="http://schemas.microsoft.com/office/powerpoint/2010/main" val="1038562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010400" cy="594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84551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rep matches shape of objects but not count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533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correct count only write numer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 TK CC organiz M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58" y="0"/>
            <a:ext cx="5143500" cy="6858000"/>
          </a:xfrm>
          <a:prstGeom prst="rect">
            <a:avLst/>
          </a:prstGeom>
        </p:spPr>
      </p:pic>
    </p:spTree>
    <p:extLst>
      <p:ext uri="{BB962C8B-B14F-4D97-AF65-F5344CB8AC3E}">
        <p14:creationId xmlns:p14="http://schemas.microsoft.com/office/powerpoint/2010/main" val="3399518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3-11 10.39.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5053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tens o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0500"/>
            <a:ext cx="528002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3816</TotalTime>
  <Words>1055</Words>
  <Application>Microsoft Macintosh PowerPoint</Application>
  <PresentationFormat>On-screen Show (4:3)</PresentationFormat>
  <Paragraphs>56</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Supporting the Development of  Children’s Counting</vt:lpstr>
      <vt:lpstr>Developing mathematical understanding within Counting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Counting Collections, Gr 1-2, no interventions</dc:title>
  <dc:creator>Angela Turrou</dc:creator>
  <cp:lastModifiedBy>Angela Turrou</cp:lastModifiedBy>
  <cp:revision>75</cp:revision>
  <dcterms:created xsi:type="dcterms:W3CDTF">2013-07-23T04:15:57Z</dcterms:created>
  <dcterms:modified xsi:type="dcterms:W3CDTF">2018-08-07T23:17:05Z</dcterms:modified>
</cp:coreProperties>
</file>