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66" r:id="rId3"/>
    <p:sldId id="267" r:id="rId4"/>
    <p:sldId id="257" r:id="rId5"/>
    <p:sldId id="258" r:id="rId6"/>
    <p:sldId id="259" r:id="rId7"/>
    <p:sldId id="260" r:id="rId8"/>
    <p:sldId id="261" r:id="rId9"/>
    <p:sldId id="268" r:id="rId10"/>
    <p:sldId id="262" r:id="rId11"/>
    <p:sldId id="264" r:id="rId12"/>
    <p:sldId id="263" r:id="rId13"/>
    <p:sldId id="265" r:id="rId14"/>
    <p:sldId id="294" r:id="rId15"/>
    <p:sldId id="270" r:id="rId16"/>
    <p:sldId id="283" r:id="rId17"/>
    <p:sldId id="271" r:id="rId18"/>
    <p:sldId id="272" r:id="rId19"/>
    <p:sldId id="273" r:id="rId20"/>
    <p:sldId id="276" r:id="rId21"/>
    <p:sldId id="274" r:id="rId22"/>
    <p:sldId id="284" r:id="rId23"/>
    <p:sldId id="275" r:id="rId24"/>
    <p:sldId id="277" r:id="rId25"/>
    <p:sldId id="278" r:id="rId26"/>
    <p:sldId id="296" r:id="rId27"/>
    <p:sldId id="279" r:id="rId28"/>
    <p:sldId id="280" r:id="rId29"/>
    <p:sldId id="281" r:id="rId30"/>
    <p:sldId id="282" r:id="rId31"/>
    <p:sldId id="295" r:id="rId32"/>
    <p:sldId id="285" r:id="rId33"/>
    <p:sldId id="286" r:id="rId34"/>
    <p:sldId id="288" r:id="rId35"/>
    <p:sldId id="287" r:id="rId36"/>
    <p:sldId id="297" r:id="rId37"/>
    <p:sldId id="289" r:id="rId38"/>
    <p:sldId id="292" r:id="rId39"/>
    <p:sldId id="290" r:id="rId40"/>
    <p:sldId id="291" r:id="rId41"/>
    <p:sldId id="293" r:id="rId42"/>
    <p:sldId id="298" r:id="rId43"/>
    <p:sldId id="299" r:id="rId44"/>
    <p:sldId id="300"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889" autoAdjust="0"/>
    <p:restoredTop sz="76438" autoAdjust="0"/>
  </p:normalViewPr>
  <p:slideViewPr>
    <p:cSldViewPr snapToGrid="0">
      <p:cViewPr varScale="1">
        <p:scale>
          <a:sx n="50" d="100"/>
          <a:sy n="50" d="100"/>
        </p:scale>
        <p:origin x="6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06E18F-C2A6-4BE9-8508-4B8ED0B558E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768A31-0D67-4ED0-BFBF-5E849FB7311D}">
      <dgm:prSet custT="1"/>
      <dgm:spPr/>
      <dgm:t>
        <a:bodyPr/>
        <a:lstStyle/>
        <a:p>
          <a:pPr>
            <a:lnSpc>
              <a:spcPct val="100000"/>
            </a:lnSpc>
            <a:defRPr cap="all"/>
          </a:pPr>
          <a:r>
            <a:rPr lang="en-US" sz="1400"/>
            <a:t>Develop math learning opportunities that are intentional, developmentally appropriate, engaging, and playful. </a:t>
          </a:r>
        </a:p>
      </dgm:t>
    </dgm:pt>
    <dgm:pt modelId="{0CFC167A-FF8D-445E-978D-148A9DAC07B0}" type="parTrans" cxnId="{D64631A0-80E2-48AF-A197-85D3F5E6C4FB}">
      <dgm:prSet/>
      <dgm:spPr/>
      <dgm:t>
        <a:bodyPr/>
        <a:lstStyle/>
        <a:p>
          <a:endParaRPr lang="en-US" sz="2400"/>
        </a:p>
      </dgm:t>
    </dgm:pt>
    <dgm:pt modelId="{1361019A-A49F-4718-AC69-EE193386E048}" type="sibTrans" cxnId="{D64631A0-80E2-48AF-A197-85D3F5E6C4FB}">
      <dgm:prSet/>
      <dgm:spPr/>
      <dgm:t>
        <a:bodyPr/>
        <a:lstStyle/>
        <a:p>
          <a:endParaRPr lang="en-US" sz="2400"/>
        </a:p>
      </dgm:t>
    </dgm:pt>
    <dgm:pt modelId="{42C8A1B6-3E91-42FC-835C-3B8B384AF2F7}">
      <dgm:prSet custT="1"/>
      <dgm:spPr/>
      <dgm:t>
        <a:bodyPr/>
        <a:lstStyle/>
        <a:p>
          <a:pPr>
            <a:lnSpc>
              <a:spcPct val="100000"/>
            </a:lnSpc>
            <a:defRPr cap="all"/>
          </a:pPr>
          <a:r>
            <a:rPr lang="en-US" sz="1400"/>
            <a:t>Create math opportunities designed to support children in achieving their individual learning goals. </a:t>
          </a:r>
        </a:p>
      </dgm:t>
    </dgm:pt>
    <dgm:pt modelId="{179FC9DF-D0C5-4B6B-9E32-507A476D2C9B}" type="parTrans" cxnId="{5421273C-240C-4743-BA3C-C823A2EE9463}">
      <dgm:prSet/>
      <dgm:spPr/>
      <dgm:t>
        <a:bodyPr/>
        <a:lstStyle/>
        <a:p>
          <a:endParaRPr lang="en-US" sz="2400"/>
        </a:p>
      </dgm:t>
    </dgm:pt>
    <dgm:pt modelId="{6487934C-E2FA-4C1A-BB1E-4E62B73A52B1}" type="sibTrans" cxnId="{5421273C-240C-4743-BA3C-C823A2EE9463}">
      <dgm:prSet/>
      <dgm:spPr/>
      <dgm:t>
        <a:bodyPr/>
        <a:lstStyle/>
        <a:p>
          <a:endParaRPr lang="en-US" sz="2400"/>
        </a:p>
      </dgm:t>
    </dgm:pt>
    <dgm:pt modelId="{3D4B1EE8-DA96-4A6B-AE93-8A32888D1243}">
      <dgm:prSet custT="1"/>
      <dgm:spPr/>
      <dgm:t>
        <a:bodyPr/>
        <a:lstStyle/>
        <a:p>
          <a:pPr>
            <a:lnSpc>
              <a:spcPct val="100000"/>
            </a:lnSpc>
            <a:defRPr cap="all"/>
          </a:pPr>
          <a:r>
            <a:rPr lang="en-US" sz="1400"/>
            <a:t>Learn to use spontaneous opportunities that emerge through classroom or playground interactions as teachable math moments. </a:t>
          </a:r>
        </a:p>
      </dgm:t>
    </dgm:pt>
    <dgm:pt modelId="{423058E3-E3CE-4FF0-A463-72F59CA9CEB1}" type="parTrans" cxnId="{F83601CE-CBB1-493C-89C6-52E5B0A32C7E}">
      <dgm:prSet/>
      <dgm:spPr/>
      <dgm:t>
        <a:bodyPr/>
        <a:lstStyle/>
        <a:p>
          <a:endParaRPr lang="en-US" sz="2400"/>
        </a:p>
      </dgm:t>
    </dgm:pt>
    <dgm:pt modelId="{9D3EC0BF-7E22-4D43-95AE-C8871852255A}" type="sibTrans" cxnId="{F83601CE-CBB1-493C-89C6-52E5B0A32C7E}">
      <dgm:prSet/>
      <dgm:spPr/>
      <dgm:t>
        <a:bodyPr/>
        <a:lstStyle/>
        <a:p>
          <a:endParaRPr lang="en-US" sz="2400"/>
        </a:p>
      </dgm:t>
    </dgm:pt>
    <dgm:pt modelId="{F320C203-860F-4E19-89DB-7A2AFBD8D233}" type="pres">
      <dgm:prSet presAssocID="{1306E18F-C2A6-4BE9-8508-4B8ED0B558E9}" presName="root" presStyleCnt="0">
        <dgm:presLayoutVars>
          <dgm:dir/>
          <dgm:resizeHandles val="exact"/>
        </dgm:presLayoutVars>
      </dgm:prSet>
      <dgm:spPr/>
    </dgm:pt>
    <dgm:pt modelId="{A391C967-5B3E-4EE2-8ACC-08FC13A83639}" type="pres">
      <dgm:prSet presAssocID="{40768A31-0D67-4ED0-BFBF-5E849FB7311D}" presName="compNode" presStyleCnt="0"/>
      <dgm:spPr/>
    </dgm:pt>
    <dgm:pt modelId="{74FB2AB1-68A4-4C61-88AC-D8BF13D81DB5}" type="pres">
      <dgm:prSet presAssocID="{40768A31-0D67-4ED0-BFBF-5E849FB7311D}" presName="iconBgRect" presStyleLbl="bgShp" presStyleIdx="0" presStyleCnt="3"/>
      <dgm:spPr/>
    </dgm:pt>
    <dgm:pt modelId="{68F61A54-2124-4470-9598-0EA7C32A49E8}" type="pres">
      <dgm:prSet presAssocID="{40768A31-0D67-4ED0-BFBF-5E849FB7311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48B417F1-E487-4B5D-BDFF-A24D4A47BBE2}" type="pres">
      <dgm:prSet presAssocID="{40768A31-0D67-4ED0-BFBF-5E849FB7311D}" presName="spaceRect" presStyleCnt="0"/>
      <dgm:spPr/>
    </dgm:pt>
    <dgm:pt modelId="{34474E85-0DC2-4768-AC36-774026495860}" type="pres">
      <dgm:prSet presAssocID="{40768A31-0D67-4ED0-BFBF-5E849FB7311D}" presName="textRect" presStyleLbl="revTx" presStyleIdx="0" presStyleCnt="3">
        <dgm:presLayoutVars>
          <dgm:chMax val="1"/>
          <dgm:chPref val="1"/>
        </dgm:presLayoutVars>
      </dgm:prSet>
      <dgm:spPr/>
    </dgm:pt>
    <dgm:pt modelId="{EA5E67C8-325A-4787-B910-E98B49C86CC4}" type="pres">
      <dgm:prSet presAssocID="{1361019A-A49F-4718-AC69-EE193386E048}" presName="sibTrans" presStyleCnt="0"/>
      <dgm:spPr/>
    </dgm:pt>
    <dgm:pt modelId="{6AA12B86-CA7E-44CA-A3D7-269FD2DB0E10}" type="pres">
      <dgm:prSet presAssocID="{42C8A1B6-3E91-42FC-835C-3B8B384AF2F7}" presName="compNode" presStyleCnt="0"/>
      <dgm:spPr/>
    </dgm:pt>
    <dgm:pt modelId="{5D7A7B53-649B-4A90-B3DC-55CF195A7C11}" type="pres">
      <dgm:prSet presAssocID="{42C8A1B6-3E91-42FC-835C-3B8B384AF2F7}" presName="iconBgRect" presStyleLbl="bgShp" presStyleIdx="1" presStyleCnt="3"/>
      <dgm:spPr/>
    </dgm:pt>
    <dgm:pt modelId="{A694B4FC-714F-49AD-8920-A5C0DB4C8009}" type="pres">
      <dgm:prSet presAssocID="{42C8A1B6-3E91-42FC-835C-3B8B384AF2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ildren"/>
        </a:ext>
      </dgm:extLst>
    </dgm:pt>
    <dgm:pt modelId="{AFC39C5F-589B-4BA1-95DE-1E232C7FEFBF}" type="pres">
      <dgm:prSet presAssocID="{42C8A1B6-3E91-42FC-835C-3B8B384AF2F7}" presName="spaceRect" presStyleCnt="0"/>
      <dgm:spPr/>
    </dgm:pt>
    <dgm:pt modelId="{4BFB736A-1C92-4420-8E45-41F40C1AEF33}" type="pres">
      <dgm:prSet presAssocID="{42C8A1B6-3E91-42FC-835C-3B8B384AF2F7}" presName="textRect" presStyleLbl="revTx" presStyleIdx="1" presStyleCnt="3">
        <dgm:presLayoutVars>
          <dgm:chMax val="1"/>
          <dgm:chPref val="1"/>
        </dgm:presLayoutVars>
      </dgm:prSet>
      <dgm:spPr/>
    </dgm:pt>
    <dgm:pt modelId="{A3BA8519-8CAC-4F56-88D9-9403D047171A}" type="pres">
      <dgm:prSet presAssocID="{6487934C-E2FA-4C1A-BB1E-4E62B73A52B1}" presName="sibTrans" presStyleCnt="0"/>
      <dgm:spPr/>
    </dgm:pt>
    <dgm:pt modelId="{B6B955DE-F8A2-448A-A239-62FB3B1BD860}" type="pres">
      <dgm:prSet presAssocID="{3D4B1EE8-DA96-4A6B-AE93-8A32888D1243}" presName="compNode" presStyleCnt="0"/>
      <dgm:spPr/>
    </dgm:pt>
    <dgm:pt modelId="{57CAEAAE-4BB2-4E6E-8857-CC131FCA4704}" type="pres">
      <dgm:prSet presAssocID="{3D4B1EE8-DA96-4A6B-AE93-8A32888D1243}" presName="iconBgRect" presStyleLbl="bgShp" presStyleIdx="2" presStyleCnt="3"/>
      <dgm:spPr/>
    </dgm:pt>
    <dgm:pt modelId="{C05FBF71-29D9-44A4-892C-76B26210AF31}" type="pres">
      <dgm:prSet presAssocID="{3D4B1EE8-DA96-4A6B-AE93-8A32888D124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Brainstorm"/>
        </a:ext>
      </dgm:extLst>
    </dgm:pt>
    <dgm:pt modelId="{C18A6A8F-453C-4D13-A44B-0D724FDA00ED}" type="pres">
      <dgm:prSet presAssocID="{3D4B1EE8-DA96-4A6B-AE93-8A32888D1243}" presName="spaceRect" presStyleCnt="0"/>
      <dgm:spPr/>
    </dgm:pt>
    <dgm:pt modelId="{73D2547C-2808-4161-89C8-0C58A500DF50}" type="pres">
      <dgm:prSet presAssocID="{3D4B1EE8-DA96-4A6B-AE93-8A32888D1243}" presName="textRect" presStyleLbl="revTx" presStyleIdx="2" presStyleCnt="3">
        <dgm:presLayoutVars>
          <dgm:chMax val="1"/>
          <dgm:chPref val="1"/>
        </dgm:presLayoutVars>
      </dgm:prSet>
      <dgm:spPr/>
    </dgm:pt>
  </dgm:ptLst>
  <dgm:cxnLst>
    <dgm:cxn modelId="{08FB2008-9A93-4C26-BBF8-5723CBC0A26E}" type="presOf" srcId="{42C8A1B6-3E91-42FC-835C-3B8B384AF2F7}" destId="{4BFB736A-1C92-4420-8E45-41F40C1AEF33}" srcOrd="0" destOrd="0" presId="urn:microsoft.com/office/officeart/2018/5/layout/IconCircleLabelList"/>
    <dgm:cxn modelId="{5421273C-240C-4743-BA3C-C823A2EE9463}" srcId="{1306E18F-C2A6-4BE9-8508-4B8ED0B558E9}" destId="{42C8A1B6-3E91-42FC-835C-3B8B384AF2F7}" srcOrd="1" destOrd="0" parTransId="{179FC9DF-D0C5-4B6B-9E32-507A476D2C9B}" sibTransId="{6487934C-E2FA-4C1A-BB1E-4E62B73A52B1}"/>
    <dgm:cxn modelId="{BD688349-EBB5-47BB-9EF4-7D5D8DFF9E2C}" type="presOf" srcId="{3D4B1EE8-DA96-4A6B-AE93-8A32888D1243}" destId="{73D2547C-2808-4161-89C8-0C58A500DF50}" srcOrd="0" destOrd="0" presId="urn:microsoft.com/office/officeart/2018/5/layout/IconCircleLabelList"/>
    <dgm:cxn modelId="{D64631A0-80E2-48AF-A197-85D3F5E6C4FB}" srcId="{1306E18F-C2A6-4BE9-8508-4B8ED0B558E9}" destId="{40768A31-0D67-4ED0-BFBF-5E849FB7311D}" srcOrd="0" destOrd="0" parTransId="{0CFC167A-FF8D-445E-978D-148A9DAC07B0}" sibTransId="{1361019A-A49F-4718-AC69-EE193386E048}"/>
    <dgm:cxn modelId="{7035E9A7-482C-4138-A695-EE8AEC091934}" type="presOf" srcId="{40768A31-0D67-4ED0-BFBF-5E849FB7311D}" destId="{34474E85-0DC2-4768-AC36-774026495860}" srcOrd="0" destOrd="0" presId="urn:microsoft.com/office/officeart/2018/5/layout/IconCircleLabelList"/>
    <dgm:cxn modelId="{F83601CE-CBB1-493C-89C6-52E5B0A32C7E}" srcId="{1306E18F-C2A6-4BE9-8508-4B8ED0B558E9}" destId="{3D4B1EE8-DA96-4A6B-AE93-8A32888D1243}" srcOrd="2" destOrd="0" parTransId="{423058E3-E3CE-4FF0-A463-72F59CA9CEB1}" sibTransId="{9D3EC0BF-7E22-4D43-95AE-C8871852255A}"/>
    <dgm:cxn modelId="{AC6732FA-16C1-4A93-9760-A7F7E8AD2786}" type="presOf" srcId="{1306E18F-C2A6-4BE9-8508-4B8ED0B558E9}" destId="{F320C203-860F-4E19-89DB-7A2AFBD8D233}" srcOrd="0" destOrd="0" presId="urn:microsoft.com/office/officeart/2018/5/layout/IconCircleLabelList"/>
    <dgm:cxn modelId="{8A90E1CB-E4C0-4182-9F11-4804B220228B}" type="presParOf" srcId="{F320C203-860F-4E19-89DB-7A2AFBD8D233}" destId="{A391C967-5B3E-4EE2-8ACC-08FC13A83639}" srcOrd="0" destOrd="0" presId="urn:microsoft.com/office/officeart/2018/5/layout/IconCircleLabelList"/>
    <dgm:cxn modelId="{67FFFF0B-0E24-4341-AE68-D9FBD53262DC}" type="presParOf" srcId="{A391C967-5B3E-4EE2-8ACC-08FC13A83639}" destId="{74FB2AB1-68A4-4C61-88AC-D8BF13D81DB5}" srcOrd="0" destOrd="0" presId="urn:microsoft.com/office/officeart/2018/5/layout/IconCircleLabelList"/>
    <dgm:cxn modelId="{E6861A44-8D7B-4087-A29B-120014D102C1}" type="presParOf" srcId="{A391C967-5B3E-4EE2-8ACC-08FC13A83639}" destId="{68F61A54-2124-4470-9598-0EA7C32A49E8}" srcOrd="1" destOrd="0" presId="urn:microsoft.com/office/officeart/2018/5/layout/IconCircleLabelList"/>
    <dgm:cxn modelId="{B90B9E70-E125-4FF8-84FE-E07953A4683F}" type="presParOf" srcId="{A391C967-5B3E-4EE2-8ACC-08FC13A83639}" destId="{48B417F1-E487-4B5D-BDFF-A24D4A47BBE2}" srcOrd="2" destOrd="0" presId="urn:microsoft.com/office/officeart/2018/5/layout/IconCircleLabelList"/>
    <dgm:cxn modelId="{8B90EF1B-37E6-4D12-B9FD-7FF4B493379C}" type="presParOf" srcId="{A391C967-5B3E-4EE2-8ACC-08FC13A83639}" destId="{34474E85-0DC2-4768-AC36-774026495860}" srcOrd="3" destOrd="0" presId="urn:microsoft.com/office/officeart/2018/5/layout/IconCircleLabelList"/>
    <dgm:cxn modelId="{6E7D0558-8C21-4CCD-89C4-A31ED422DEB9}" type="presParOf" srcId="{F320C203-860F-4E19-89DB-7A2AFBD8D233}" destId="{EA5E67C8-325A-4787-B910-E98B49C86CC4}" srcOrd="1" destOrd="0" presId="urn:microsoft.com/office/officeart/2018/5/layout/IconCircleLabelList"/>
    <dgm:cxn modelId="{BBA7B5C3-4021-4EA1-96C8-CFE74DAC3CA0}" type="presParOf" srcId="{F320C203-860F-4E19-89DB-7A2AFBD8D233}" destId="{6AA12B86-CA7E-44CA-A3D7-269FD2DB0E10}" srcOrd="2" destOrd="0" presId="urn:microsoft.com/office/officeart/2018/5/layout/IconCircleLabelList"/>
    <dgm:cxn modelId="{6E3B3727-9EE3-4C4C-8528-AE4282A13B4F}" type="presParOf" srcId="{6AA12B86-CA7E-44CA-A3D7-269FD2DB0E10}" destId="{5D7A7B53-649B-4A90-B3DC-55CF195A7C11}" srcOrd="0" destOrd="0" presId="urn:microsoft.com/office/officeart/2018/5/layout/IconCircleLabelList"/>
    <dgm:cxn modelId="{AD37F7EF-A1F6-4A9E-A51C-404A8D8F0F4F}" type="presParOf" srcId="{6AA12B86-CA7E-44CA-A3D7-269FD2DB0E10}" destId="{A694B4FC-714F-49AD-8920-A5C0DB4C8009}" srcOrd="1" destOrd="0" presId="urn:microsoft.com/office/officeart/2018/5/layout/IconCircleLabelList"/>
    <dgm:cxn modelId="{0C7FD16A-A3D0-4A78-A722-02A9838F7CF1}" type="presParOf" srcId="{6AA12B86-CA7E-44CA-A3D7-269FD2DB0E10}" destId="{AFC39C5F-589B-4BA1-95DE-1E232C7FEFBF}" srcOrd="2" destOrd="0" presId="urn:microsoft.com/office/officeart/2018/5/layout/IconCircleLabelList"/>
    <dgm:cxn modelId="{2AF16B08-2083-4604-8CA6-C3E2BEB8D108}" type="presParOf" srcId="{6AA12B86-CA7E-44CA-A3D7-269FD2DB0E10}" destId="{4BFB736A-1C92-4420-8E45-41F40C1AEF33}" srcOrd="3" destOrd="0" presId="urn:microsoft.com/office/officeart/2018/5/layout/IconCircleLabelList"/>
    <dgm:cxn modelId="{240B93B2-94CB-4B3A-92E1-E2C596BBF73D}" type="presParOf" srcId="{F320C203-860F-4E19-89DB-7A2AFBD8D233}" destId="{A3BA8519-8CAC-4F56-88D9-9403D047171A}" srcOrd="3" destOrd="0" presId="urn:microsoft.com/office/officeart/2018/5/layout/IconCircleLabelList"/>
    <dgm:cxn modelId="{6A5E577F-B934-4C63-9F1D-4CD98CC1D0BB}" type="presParOf" srcId="{F320C203-860F-4E19-89DB-7A2AFBD8D233}" destId="{B6B955DE-F8A2-448A-A239-62FB3B1BD860}" srcOrd="4" destOrd="0" presId="urn:microsoft.com/office/officeart/2018/5/layout/IconCircleLabelList"/>
    <dgm:cxn modelId="{F354AFEC-1E51-460B-9A0D-E9F759B6C8DC}" type="presParOf" srcId="{B6B955DE-F8A2-448A-A239-62FB3B1BD860}" destId="{57CAEAAE-4BB2-4E6E-8857-CC131FCA4704}" srcOrd="0" destOrd="0" presId="urn:microsoft.com/office/officeart/2018/5/layout/IconCircleLabelList"/>
    <dgm:cxn modelId="{F7C5372D-EC6C-4276-B477-F55E48686D14}" type="presParOf" srcId="{B6B955DE-F8A2-448A-A239-62FB3B1BD860}" destId="{C05FBF71-29D9-44A4-892C-76B26210AF31}" srcOrd="1" destOrd="0" presId="urn:microsoft.com/office/officeart/2018/5/layout/IconCircleLabelList"/>
    <dgm:cxn modelId="{4AD7D5C2-BCB9-489D-91C3-D33A1736D32E}" type="presParOf" srcId="{B6B955DE-F8A2-448A-A239-62FB3B1BD860}" destId="{C18A6A8F-453C-4D13-A44B-0D724FDA00ED}" srcOrd="2" destOrd="0" presId="urn:microsoft.com/office/officeart/2018/5/layout/IconCircleLabelList"/>
    <dgm:cxn modelId="{89539B68-AC15-4268-BA7C-C56162353892}" type="presParOf" srcId="{B6B955DE-F8A2-448A-A239-62FB3B1BD860}" destId="{73D2547C-2808-4161-89C8-0C58A500DF50}"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F45570-C3A2-48D6-B5AF-095D205A6E90}"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D0C0231D-DC06-4D6E-BB76-FEE60E9141F8}">
      <dgm:prSet phldrT="[Text]"/>
      <dgm:spPr/>
      <dgm:t>
        <a:bodyPr/>
        <a:lstStyle/>
        <a:p>
          <a:r>
            <a:rPr lang="en-US" dirty="0"/>
            <a:t>Space</a:t>
          </a:r>
        </a:p>
      </dgm:t>
    </dgm:pt>
    <dgm:pt modelId="{B97F13FF-8355-43A8-99A2-7644AA80A842}" type="parTrans" cxnId="{7FFAFC1A-8AA9-472D-A58E-0FDCCBDEEEF3}">
      <dgm:prSet/>
      <dgm:spPr/>
      <dgm:t>
        <a:bodyPr/>
        <a:lstStyle/>
        <a:p>
          <a:endParaRPr lang="en-US"/>
        </a:p>
      </dgm:t>
    </dgm:pt>
    <dgm:pt modelId="{803B9A77-0621-4656-B7DB-7D87C03F9153}" type="sibTrans" cxnId="{7FFAFC1A-8AA9-472D-A58E-0FDCCBDEEEF3}">
      <dgm:prSet/>
      <dgm:spPr/>
      <dgm:t>
        <a:bodyPr/>
        <a:lstStyle/>
        <a:p>
          <a:endParaRPr lang="en-US"/>
        </a:p>
      </dgm:t>
    </dgm:pt>
    <dgm:pt modelId="{C2323F3D-A5A0-4C35-B90D-E0800DD54841}">
      <dgm:prSet phldrT="[Text]"/>
      <dgm:spPr/>
      <dgm:t>
        <a:bodyPr/>
        <a:lstStyle/>
        <a:p>
          <a:r>
            <a:rPr lang="en-US" dirty="0"/>
            <a:t>Shape</a:t>
          </a:r>
        </a:p>
      </dgm:t>
    </dgm:pt>
    <dgm:pt modelId="{1A213D2E-BB58-4E57-9ADF-E5043F600161}" type="parTrans" cxnId="{1EEC05AB-20ED-4B4F-81D0-A207ED02780F}">
      <dgm:prSet/>
      <dgm:spPr/>
      <dgm:t>
        <a:bodyPr/>
        <a:lstStyle/>
        <a:p>
          <a:endParaRPr lang="en-US"/>
        </a:p>
      </dgm:t>
    </dgm:pt>
    <dgm:pt modelId="{BE4F5A28-5639-4076-B927-0CE0BD6EB60D}" type="sibTrans" cxnId="{1EEC05AB-20ED-4B4F-81D0-A207ED02780F}">
      <dgm:prSet/>
      <dgm:spPr/>
      <dgm:t>
        <a:bodyPr/>
        <a:lstStyle/>
        <a:p>
          <a:endParaRPr lang="en-US"/>
        </a:p>
      </dgm:t>
    </dgm:pt>
    <dgm:pt modelId="{932CF889-7DFB-4AD6-BD9F-4F62F82B0F01}" type="pres">
      <dgm:prSet presAssocID="{AFF45570-C3A2-48D6-B5AF-095D205A6E90}" presName="diagram" presStyleCnt="0">
        <dgm:presLayoutVars>
          <dgm:dir/>
          <dgm:resizeHandles val="exact"/>
        </dgm:presLayoutVars>
      </dgm:prSet>
      <dgm:spPr/>
    </dgm:pt>
    <dgm:pt modelId="{F6F4EC2B-3494-4D3B-978C-817D087B75B3}" type="pres">
      <dgm:prSet presAssocID="{D0C0231D-DC06-4D6E-BB76-FEE60E9141F8}" presName="arrow" presStyleLbl="node1" presStyleIdx="0" presStyleCnt="2">
        <dgm:presLayoutVars>
          <dgm:bulletEnabled val="1"/>
        </dgm:presLayoutVars>
      </dgm:prSet>
      <dgm:spPr/>
    </dgm:pt>
    <dgm:pt modelId="{8BDE51DE-29F5-42F2-93B4-570EC16D9985}" type="pres">
      <dgm:prSet presAssocID="{C2323F3D-A5A0-4C35-B90D-E0800DD54841}" presName="arrow" presStyleLbl="node1" presStyleIdx="1" presStyleCnt="2">
        <dgm:presLayoutVars>
          <dgm:bulletEnabled val="1"/>
        </dgm:presLayoutVars>
      </dgm:prSet>
      <dgm:spPr/>
    </dgm:pt>
  </dgm:ptLst>
  <dgm:cxnLst>
    <dgm:cxn modelId="{3C94F10D-7CDD-497D-9AF7-609DFD0859F3}" type="presOf" srcId="{D0C0231D-DC06-4D6E-BB76-FEE60E9141F8}" destId="{F6F4EC2B-3494-4D3B-978C-817D087B75B3}" srcOrd="0" destOrd="0" presId="urn:microsoft.com/office/officeart/2005/8/layout/arrow5"/>
    <dgm:cxn modelId="{7FFAFC1A-8AA9-472D-A58E-0FDCCBDEEEF3}" srcId="{AFF45570-C3A2-48D6-B5AF-095D205A6E90}" destId="{D0C0231D-DC06-4D6E-BB76-FEE60E9141F8}" srcOrd="0" destOrd="0" parTransId="{B97F13FF-8355-43A8-99A2-7644AA80A842}" sibTransId="{803B9A77-0621-4656-B7DB-7D87C03F9153}"/>
    <dgm:cxn modelId="{91D1E591-6BA1-4588-BE3D-735296134DA5}" type="presOf" srcId="{C2323F3D-A5A0-4C35-B90D-E0800DD54841}" destId="{8BDE51DE-29F5-42F2-93B4-570EC16D9985}" srcOrd="0" destOrd="0" presId="urn:microsoft.com/office/officeart/2005/8/layout/arrow5"/>
    <dgm:cxn modelId="{1EEC05AB-20ED-4B4F-81D0-A207ED02780F}" srcId="{AFF45570-C3A2-48D6-B5AF-095D205A6E90}" destId="{C2323F3D-A5A0-4C35-B90D-E0800DD54841}" srcOrd="1" destOrd="0" parTransId="{1A213D2E-BB58-4E57-9ADF-E5043F600161}" sibTransId="{BE4F5A28-5639-4076-B927-0CE0BD6EB60D}"/>
    <dgm:cxn modelId="{33615CFB-3197-4C9A-82EA-D6A499A25382}" type="presOf" srcId="{AFF45570-C3A2-48D6-B5AF-095D205A6E90}" destId="{932CF889-7DFB-4AD6-BD9F-4F62F82B0F01}" srcOrd="0" destOrd="0" presId="urn:microsoft.com/office/officeart/2005/8/layout/arrow5"/>
    <dgm:cxn modelId="{063C7CBE-246C-40DE-A2EF-4F12E8D46BC0}" type="presParOf" srcId="{932CF889-7DFB-4AD6-BD9F-4F62F82B0F01}" destId="{F6F4EC2B-3494-4D3B-978C-817D087B75B3}" srcOrd="0" destOrd="0" presId="urn:microsoft.com/office/officeart/2005/8/layout/arrow5"/>
    <dgm:cxn modelId="{877ABCE6-7E91-4205-89B7-56EEF6E50F8F}" type="presParOf" srcId="{932CF889-7DFB-4AD6-BD9F-4F62F82B0F01}" destId="{8BDE51DE-29F5-42F2-93B4-570EC16D9985}"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B2AB1-68A4-4C61-88AC-D8BF13D81DB5}">
      <dsp:nvSpPr>
        <dsp:cNvPr id="0" name=""/>
        <dsp:cNvSpPr/>
      </dsp:nvSpPr>
      <dsp:spPr>
        <a:xfrm>
          <a:off x="681337" y="344034"/>
          <a:ext cx="1852875" cy="1852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F61A54-2124-4470-9598-0EA7C32A49E8}">
      <dsp:nvSpPr>
        <dsp:cNvPr id="0" name=""/>
        <dsp:cNvSpPr/>
      </dsp:nvSpPr>
      <dsp:spPr>
        <a:xfrm>
          <a:off x="1076212" y="738909"/>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4474E85-0DC2-4768-AC36-774026495860}">
      <dsp:nvSpPr>
        <dsp:cNvPr id="0" name=""/>
        <dsp:cNvSpPr/>
      </dsp:nvSpPr>
      <dsp:spPr>
        <a:xfrm>
          <a:off x="89024" y="2774035"/>
          <a:ext cx="3037500"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Develop math learning opportunities that are intentional, developmentally appropriate, engaging, and playful. </a:t>
          </a:r>
        </a:p>
      </dsp:txBody>
      <dsp:txXfrm>
        <a:off x="89024" y="2774035"/>
        <a:ext cx="3037500" cy="1237500"/>
      </dsp:txXfrm>
    </dsp:sp>
    <dsp:sp modelId="{5D7A7B53-649B-4A90-B3DC-55CF195A7C11}">
      <dsp:nvSpPr>
        <dsp:cNvPr id="0" name=""/>
        <dsp:cNvSpPr/>
      </dsp:nvSpPr>
      <dsp:spPr>
        <a:xfrm>
          <a:off x="4250400" y="344034"/>
          <a:ext cx="1852875" cy="1852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94B4FC-714F-49AD-8920-A5C0DB4C8009}">
      <dsp:nvSpPr>
        <dsp:cNvPr id="0" name=""/>
        <dsp:cNvSpPr/>
      </dsp:nvSpPr>
      <dsp:spPr>
        <a:xfrm>
          <a:off x="4645275" y="738909"/>
          <a:ext cx="1063125" cy="106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BFB736A-1C92-4420-8E45-41F40C1AEF33}">
      <dsp:nvSpPr>
        <dsp:cNvPr id="0" name=""/>
        <dsp:cNvSpPr/>
      </dsp:nvSpPr>
      <dsp:spPr>
        <a:xfrm>
          <a:off x="3658087" y="2774035"/>
          <a:ext cx="3037500"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Create math opportunities designed to support children in achieving their individual learning goals. </a:t>
          </a:r>
        </a:p>
      </dsp:txBody>
      <dsp:txXfrm>
        <a:off x="3658087" y="2774035"/>
        <a:ext cx="3037500" cy="1237500"/>
      </dsp:txXfrm>
    </dsp:sp>
    <dsp:sp modelId="{57CAEAAE-4BB2-4E6E-8857-CC131FCA4704}">
      <dsp:nvSpPr>
        <dsp:cNvPr id="0" name=""/>
        <dsp:cNvSpPr/>
      </dsp:nvSpPr>
      <dsp:spPr>
        <a:xfrm>
          <a:off x="7819462" y="344034"/>
          <a:ext cx="1852875" cy="1852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5FBF71-29D9-44A4-892C-76B26210AF31}">
      <dsp:nvSpPr>
        <dsp:cNvPr id="0" name=""/>
        <dsp:cNvSpPr/>
      </dsp:nvSpPr>
      <dsp:spPr>
        <a:xfrm>
          <a:off x="8214337" y="738909"/>
          <a:ext cx="1063125" cy="1063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3D2547C-2808-4161-89C8-0C58A500DF50}">
      <dsp:nvSpPr>
        <dsp:cNvPr id="0" name=""/>
        <dsp:cNvSpPr/>
      </dsp:nvSpPr>
      <dsp:spPr>
        <a:xfrm>
          <a:off x="7227150" y="2774035"/>
          <a:ext cx="3037500"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Learn to use spontaneous opportunities that emerge through classroom or playground interactions as teachable math moments. </a:t>
          </a:r>
        </a:p>
      </dsp:txBody>
      <dsp:txXfrm>
        <a:off x="7227150" y="2774035"/>
        <a:ext cx="3037500" cy="123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4EC2B-3494-4D3B-978C-817D087B75B3}">
      <dsp:nvSpPr>
        <dsp:cNvPr id="0" name=""/>
        <dsp:cNvSpPr/>
      </dsp:nvSpPr>
      <dsp:spPr>
        <a:xfrm rot="16200000">
          <a:off x="1264" y="2360"/>
          <a:ext cx="4054515" cy="4054515"/>
        </a:xfrm>
        <a:prstGeom prst="downArrow">
          <a:avLst>
            <a:gd name="adj1" fmla="val 50000"/>
            <a:gd name="adj2" fmla="val 35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dirty="0"/>
            <a:t>Space</a:t>
          </a:r>
        </a:p>
      </dsp:txBody>
      <dsp:txXfrm rot="5400000">
        <a:off x="1264" y="1015989"/>
        <a:ext cx="3344975" cy="2027257"/>
      </dsp:txXfrm>
    </dsp:sp>
    <dsp:sp modelId="{8BDE51DE-29F5-42F2-93B4-570EC16D9985}">
      <dsp:nvSpPr>
        <dsp:cNvPr id="0" name=""/>
        <dsp:cNvSpPr/>
      </dsp:nvSpPr>
      <dsp:spPr>
        <a:xfrm rot="5400000">
          <a:off x="6297895" y="2360"/>
          <a:ext cx="4054515" cy="4054515"/>
        </a:xfrm>
        <a:prstGeom prst="downArrow">
          <a:avLst>
            <a:gd name="adj1" fmla="val 50000"/>
            <a:gd name="adj2" fmla="val 35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dirty="0"/>
            <a:t>Shape</a:t>
          </a:r>
        </a:p>
      </dsp:txBody>
      <dsp:txXfrm rot="-5400000">
        <a:off x="7007435" y="1015989"/>
        <a:ext cx="3344975" cy="202725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6F88A-5BFD-4A71-99B1-1DEEF32DFB91}" type="datetimeFigureOut">
              <a:rPr lang="en-US" smtClean="0"/>
              <a:t>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966E7-2422-410E-BE79-278A3F37241D}" type="slidenum">
              <a:rPr lang="en-US" smtClean="0"/>
              <a:t>‹#›</a:t>
            </a:fld>
            <a:endParaRPr lang="en-US"/>
          </a:p>
        </p:txBody>
      </p:sp>
    </p:spTree>
    <p:extLst>
      <p:ext uri="{BB962C8B-B14F-4D97-AF65-F5344CB8AC3E}">
        <p14:creationId xmlns:p14="http://schemas.microsoft.com/office/powerpoint/2010/main" val="2058980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prek-math-te.stanford.edu/operations/classroom-videos-operation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prek-math-te.stanford.edu/spatial-relations/shape-assessment-video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prek-math-te.stanford.edu/spatial-relations/additional-spatial-relations-video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prek-math-te.stanford.edu/measurement-data/data-assessment-videos#erica_read_picture_graph"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prek-math-te.stanford.edu/measurement-data/bella-and-cubes-measurement-mystery"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prek-math-te.stanford.edu/measurement-data/data-assessment-video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prek-math-te.stanford.edu/operations/additional-operation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prek-math-te.stanford.edu/operations/additional-operations-video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where bathrooms are. Alert to break time/agenda. Make sure everybody has handouts and agenda as needed. </a:t>
            </a:r>
          </a:p>
          <a:p>
            <a:r>
              <a:rPr lang="en-US" dirty="0"/>
              <a:t>Were math and science anybody’s favorite subject in school? </a:t>
            </a:r>
          </a:p>
          <a:p>
            <a:endParaRPr lang="en-US" dirty="0"/>
          </a:p>
        </p:txBody>
      </p:sp>
      <p:sp>
        <p:nvSpPr>
          <p:cNvPr id="4" name="Slide Number Placeholder 3"/>
          <p:cNvSpPr>
            <a:spLocks noGrp="1"/>
          </p:cNvSpPr>
          <p:nvPr>
            <p:ph type="sldNum" sz="quarter" idx="5"/>
          </p:nvPr>
        </p:nvSpPr>
        <p:spPr/>
        <p:txBody>
          <a:bodyPr/>
          <a:lstStyle/>
          <a:p>
            <a:fld id="{E26966E7-2422-410E-BE79-278A3F37241D}" type="slidenum">
              <a:rPr lang="en-US" smtClean="0"/>
              <a:t>1</a:t>
            </a:fld>
            <a:endParaRPr lang="en-US"/>
          </a:p>
        </p:txBody>
      </p:sp>
    </p:spTree>
    <p:extLst>
      <p:ext uri="{BB962C8B-B14F-4D97-AF65-F5344CB8AC3E}">
        <p14:creationId xmlns:p14="http://schemas.microsoft.com/office/powerpoint/2010/main" val="340806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teacher </a:t>
            </a:r>
            <a:r>
              <a:rPr lang="en-US" b="1" dirty="0"/>
              <a:t>handout </a:t>
            </a:r>
            <a:r>
              <a:rPr lang="en-US" dirty="0"/>
              <a:t>and the ELMO to review the case scenario and then pause the students at different points. </a:t>
            </a:r>
          </a:p>
          <a:p>
            <a:r>
              <a:rPr lang="en-US" dirty="0"/>
              <a:t>Discuss and reflect together. </a:t>
            </a:r>
          </a:p>
        </p:txBody>
      </p:sp>
      <p:sp>
        <p:nvSpPr>
          <p:cNvPr id="4" name="Slide Number Placeholder 3"/>
          <p:cNvSpPr>
            <a:spLocks noGrp="1"/>
          </p:cNvSpPr>
          <p:nvPr>
            <p:ph type="sldNum" sz="quarter" idx="5"/>
          </p:nvPr>
        </p:nvSpPr>
        <p:spPr/>
        <p:txBody>
          <a:bodyPr/>
          <a:lstStyle/>
          <a:p>
            <a:fld id="{E26966E7-2422-410E-BE79-278A3F37241D}" type="slidenum">
              <a:rPr lang="en-US" smtClean="0"/>
              <a:t>13</a:t>
            </a:fld>
            <a:endParaRPr lang="en-US"/>
          </a:p>
        </p:txBody>
      </p:sp>
    </p:spTree>
    <p:extLst>
      <p:ext uri="{BB962C8B-B14F-4D97-AF65-F5344CB8AC3E}">
        <p14:creationId xmlns:p14="http://schemas.microsoft.com/office/powerpoint/2010/main" val="691410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think preschoolers would demonstrate or represent their work? </a:t>
            </a:r>
          </a:p>
          <a:p>
            <a:r>
              <a:rPr lang="en-US" dirty="0"/>
              <a:t>20 MINUTES</a:t>
            </a:r>
          </a:p>
        </p:txBody>
      </p:sp>
      <p:sp>
        <p:nvSpPr>
          <p:cNvPr id="4" name="Slide Number Placeholder 3"/>
          <p:cNvSpPr>
            <a:spLocks noGrp="1"/>
          </p:cNvSpPr>
          <p:nvPr>
            <p:ph type="sldNum" sz="quarter" idx="5"/>
          </p:nvPr>
        </p:nvSpPr>
        <p:spPr/>
        <p:txBody>
          <a:bodyPr/>
          <a:lstStyle/>
          <a:p>
            <a:fld id="{E26966E7-2422-410E-BE79-278A3F37241D}" type="slidenum">
              <a:rPr lang="en-US" smtClean="0"/>
              <a:t>15</a:t>
            </a:fld>
            <a:endParaRPr lang="en-US"/>
          </a:p>
        </p:txBody>
      </p:sp>
    </p:spTree>
    <p:extLst>
      <p:ext uri="{BB962C8B-B14F-4D97-AF65-F5344CB8AC3E}">
        <p14:creationId xmlns:p14="http://schemas.microsoft.com/office/powerpoint/2010/main" val="849360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http://prek-math-te.stanford.edu/operations/classroom-videos-operations</a:t>
            </a:r>
            <a:r>
              <a:rPr lang="en-US" dirty="0"/>
              <a:t> </a:t>
            </a:r>
          </a:p>
          <a:p>
            <a:r>
              <a:rPr lang="en-US" b="1" dirty="0"/>
              <a:t>Scroll down to monkey bars video. </a:t>
            </a:r>
          </a:p>
          <a:p>
            <a:endParaRPr lang="en-US" b="1" dirty="0"/>
          </a:p>
          <a:p>
            <a:r>
              <a:rPr lang="en-US" b="0" dirty="0"/>
              <a:t>Which type of problem have you used? </a:t>
            </a:r>
          </a:p>
        </p:txBody>
      </p:sp>
      <p:sp>
        <p:nvSpPr>
          <p:cNvPr id="4" name="Slide Number Placeholder 3"/>
          <p:cNvSpPr>
            <a:spLocks noGrp="1"/>
          </p:cNvSpPr>
          <p:nvPr>
            <p:ph type="sldNum" sz="quarter" idx="5"/>
          </p:nvPr>
        </p:nvSpPr>
        <p:spPr/>
        <p:txBody>
          <a:bodyPr/>
          <a:lstStyle/>
          <a:p>
            <a:fld id="{E26966E7-2422-410E-BE79-278A3F37241D}" type="slidenum">
              <a:rPr lang="en-US" smtClean="0"/>
              <a:t>17</a:t>
            </a:fld>
            <a:endParaRPr lang="en-US"/>
          </a:p>
        </p:txBody>
      </p:sp>
    </p:spTree>
    <p:extLst>
      <p:ext uri="{BB962C8B-B14F-4D97-AF65-F5344CB8AC3E}">
        <p14:creationId xmlns:p14="http://schemas.microsoft.com/office/powerpoint/2010/main" val="1408941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 Break – bathroom, snacks, stretch, etc. </a:t>
            </a:r>
          </a:p>
        </p:txBody>
      </p:sp>
      <p:sp>
        <p:nvSpPr>
          <p:cNvPr id="4" name="Slide Number Placeholder 3"/>
          <p:cNvSpPr>
            <a:spLocks noGrp="1"/>
          </p:cNvSpPr>
          <p:nvPr>
            <p:ph type="sldNum" sz="quarter" idx="5"/>
          </p:nvPr>
        </p:nvSpPr>
        <p:spPr/>
        <p:txBody>
          <a:bodyPr/>
          <a:lstStyle/>
          <a:p>
            <a:fld id="{E26966E7-2422-410E-BE79-278A3F37241D}" type="slidenum">
              <a:rPr lang="en-US" smtClean="0"/>
              <a:t>18</a:t>
            </a:fld>
            <a:endParaRPr lang="en-US"/>
          </a:p>
        </p:txBody>
      </p:sp>
    </p:spTree>
    <p:extLst>
      <p:ext uri="{BB962C8B-B14F-4D97-AF65-F5344CB8AC3E}">
        <p14:creationId xmlns:p14="http://schemas.microsoft.com/office/powerpoint/2010/main" val="3057742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of when you hear “operations” as it relates to math? </a:t>
            </a:r>
          </a:p>
          <a:p>
            <a:r>
              <a:rPr lang="en-US" dirty="0"/>
              <a:t>COG 1 spatial relationships</a:t>
            </a:r>
            <a:br>
              <a:rPr lang="en-US" dirty="0"/>
            </a:br>
            <a:r>
              <a:rPr lang="en-US" dirty="0"/>
              <a:t>COG 2 CLASSIFICATION</a:t>
            </a:r>
          </a:p>
          <a:p>
            <a:r>
              <a:rPr lang="en-US" dirty="0"/>
              <a:t>COG 7 shapes</a:t>
            </a:r>
          </a:p>
        </p:txBody>
      </p:sp>
      <p:sp>
        <p:nvSpPr>
          <p:cNvPr id="4" name="Slide Number Placeholder 3"/>
          <p:cNvSpPr>
            <a:spLocks noGrp="1"/>
          </p:cNvSpPr>
          <p:nvPr>
            <p:ph type="sldNum" sz="quarter" idx="5"/>
          </p:nvPr>
        </p:nvSpPr>
        <p:spPr/>
        <p:txBody>
          <a:bodyPr/>
          <a:lstStyle/>
          <a:p>
            <a:fld id="{E26966E7-2422-410E-BE79-278A3F37241D}" type="slidenum">
              <a:rPr lang="en-US" smtClean="0"/>
              <a:t>19</a:t>
            </a:fld>
            <a:endParaRPr lang="en-US"/>
          </a:p>
        </p:txBody>
      </p:sp>
    </p:spTree>
    <p:extLst>
      <p:ext uri="{BB962C8B-B14F-4D97-AF65-F5344CB8AC3E}">
        <p14:creationId xmlns:p14="http://schemas.microsoft.com/office/powerpoint/2010/main" val="1299089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comes to mind when you think of geometry? </a:t>
            </a:r>
          </a:p>
          <a:p>
            <a:r>
              <a:rPr lang="en-US" dirty="0"/>
              <a:t>The convergence of space and shapes. How they work together, positioning of lines and shapes, how things fit, property of angles, etc. </a:t>
            </a:r>
          </a:p>
        </p:txBody>
      </p:sp>
      <p:sp>
        <p:nvSpPr>
          <p:cNvPr id="4" name="Slide Number Placeholder 3"/>
          <p:cNvSpPr>
            <a:spLocks noGrp="1"/>
          </p:cNvSpPr>
          <p:nvPr>
            <p:ph type="sldNum" sz="quarter" idx="5"/>
          </p:nvPr>
        </p:nvSpPr>
        <p:spPr/>
        <p:txBody>
          <a:bodyPr/>
          <a:lstStyle/>
          <a:p>
            <a:fld id="{E26966E7-2422-410E-BE79-278A3F37241D}" type="slidenum">
              <a:rPr lang="en-US" smtClean="0"/>
              <a:t>20</a:t>
            </a:fld>
            <a:endParaRPr lang="en-US"/>
          </a:p>
        </p:txBody>
      </p:sp>
    </p:spTree>
    <p:extLst>
      <p:ext uri="{BB962C8B-B14F-4D97-AF65-F5344CB8AC3E}">
        <p14:creationId xmlns:p14="http://schemas.microsoft.com/office/powerpoint/2010/main" val="895851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http://prek-math-te.stanford.edu/spatial-relations/shape-assessment-videos</a:t>
            </a:r>
            <a:endParaRPr lang="en-US" dirty="0"/>
          </a:p>
          <a:p>
            <a:r>
              <a:rPr lang="en-US" dirty="0"/>
              <a:t>Laura Jane: Sort Shapes… show video. </a:t>
            </a:r>
          </a:p>
        </p:txBody>
      </p:sp>
      <p:sp>
        <p:nvSpPr>
          <p:cNvPr id="4" name="Slide Number Placeholder 3"/>
          <p:cNvSpPr>
            <a:spLocks noGrp="1"/>
          </p:cNvSpPr>
          <p:nvPr>
            <p:ph type="sldNum" sz="quarter" idx="5"/>
          </p:nvPr>
        </p:nvSpPr>
        <p:spPr/>
        <p:txBody>
          <a:bodyPr/>
          <a:lstStyle/>
          <a:p>
            <a:fld id="{E26966E7-2422-410E-BE79-278A3F37241D}" type="slidenum">
              <a:rPr lang="en-US" smtClean="0"/>
              <a:t>22</a:t>
            </a:fld>
            <a:endParaRPr lang="en-US"/>
          </a:p>
        </p:txBody>
      </p:sp>
    </p:spTree>
    <p:extLst>
      <p:ext uri="{BB962C8B-B14F-4D97-AF65-F5344CB8AC3E}">
        <p14:creationId xmlns:p14="http://schemas.microsoft.com/office/powerpoint/2010/main" val="2375459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together and discuss with partner some ideas you use in your classroom for geometry. </a:t>
            </a:r>
          </a:p>
          <a:p>
            <a:r>
              <a:rPr lang="en-US" dirty="0"/>
              <a:t>5-10 minutes. </a:t>
            </a:r>
          </a:p>
        </p:txBody>
      </p:sp>
      <p:sp>
        <p:nvSpPr>
          <p:cNvPr id="4" name="Slide Number Placeholder 3"/>
          <p:cNvSpPr>
            <a:spLocks noGrp="1"/>
          </p:cNvSpPr>
          <p:nvPr>
            <p:ph type="sldNum" sz="quarter" idx="5"/>
          </p:nvPr>
        </p:nvSpPr>
        <p:spPr/>
        <p:txBody>
          <a:bodyPr/>
          <a:lstStyle/>
          <a:p>
            <a:fld id="{E26966E7-2422-410E-BE79-278A3F37241D}" type="slidenum">
              <a:rPr lang="en-US" smtClean="0"/>
              <a:t>23</a:t>
            </a:fld>
            <a:endParaRPr lang="en-US"/>
          </a:p>
        </p:txBody>
      </p:sp>
    </p:spTree>
    <p:extLst>
      <p:ext uri="{BB962C8B-B14F-4D97-AF65-F5344CB8AC3E}">
        <p14:creationId xmlns:p14="http://schemas.microsoft.com/office/powerpoint/2010/main" val="2764540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http://prek-math-te.stanford.edu/spatial-relations/additional-spatial-relations-videos</a:t>
            </a:r>
            <a:endParaRPr lang="en-US" dirty="0"/>
          </a:p>
          <a:p>
            <a:r>
              <a:rPr lang="en-US" dirty="0"/>
              <a:t>Show the first five minutes. </a:t>
            </a:r>
          </a:p>
          <a:p>
            <a:endParaRPr lang="en-US" dirty="0"/>
          </a:p>
          <a:p>
            <a:r>
              <a:rPr lang="en-US" sz="1200" b="0" i="0" kern="1200" dirty="0">
                <a:solidFill>
                  <a:schemeClr val="tx1"/>
                </a:solidFill>
                <a:effectLst/>
                <a:latin typeface="+mn-lt"/>
                <a:ea typeface="+mn-ea"/>
                <a:cs typeface="+mn-cs"/>
              </a:rPr>
              <a:t>Discuss what the participants noticed about the child’s knowledge of spatial relations. What other school activities might support this spatial relations work?</a:t>
            </a:r>
            <a:endParaRPr lang="en-US" dirty="0"/>
          </a:p>
        </p:txBody>
      </p:sp>
      <p:sp>
        <p:nvSpPr>
          <p:cNvPr id="4" name="Slide Number Placeholder 3"/>
          <p:cNvSpPr>
            <a:spLocks noGrp="1"/>
          </p:cNvSpPr>
          <p:nvPr>
            <p:ph type="sldNum" sz="quarter" idx="5"/>
          </p:nvPr>
        </p:nvSpPr>
        <p:spPr/>
        <p:txBody>
          <a:bodyPr/>
          <a:lstStyle/>
          <a:p>
            <a:fld id="{E26966E7-2422-410E-BE79-278A3F37241D}" type="slidenum">
              <a:rPr lang="en-US" smtClean="0"/>
              <a:t>24</a:t>
            </a:fld>
            <a:endParaRPr lang="en-US"/>
          </a:p>
        </p:txBody>
      </p:sp>
    </p:spTree>
    <p:extLst>
      <p:ext uri="{BB962C8B-B14F-4D97-AF65-F5344CB8AC3E}">
        <p14:creationId xmlns:p14="http://schemas.microsoft.com/office/powerpoint/2010/main" val="3128799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what you see here…. </a:t>
            </a:r>
          </a:p>
        </p:txBody>
      </p:sp>
      <p:sp>
        <p:nvSpPr>
          <p:cNvPr id="4" name="Slide Number Placeholder 3"/>
          <p:cNvSpPr>
            <a:spLocks noGrp="1"/>
          </p:cNvSpPr>
          <p:nvPr>
            <p:ph type="sldNum" sz="quarter" idx="5"/>
          </p:nvPr>
        </p:nvSpPr>
        <p:spPr/>
        <p:txBody>
          <a:bodyPr/>
          <a:lstStyle/>
          <a:p>
            <a:fld id="{E26966E7-2422-410E-BE79-278A3F37241D}" type="slidenum">
              <a:rPr lang="en-US" smtClean="0"/>
              <a:t>25</a:t>
            </a:fld>
            <a:endParaRPr lang="en-US"/>
          </a:p>
        </p:txBody>
      </p:sp>
    </p:spTree>
    <p:extLst>
      <p:ext uri="{BB962C8B-B14F-4D97-AF65-F5344CB8AC3E}">
        <p14:creationId xmlns:p14="http://schemas.microsoft.com/office/powerpoint/2010/main" val="164013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website. </a:t>
            </a:r>
          </a:p>
        </p:txBody>
      </p:sp>
      <p:sp>
        <p:nvSpPr>
          <p:cNvPr id="4" name="Slide Number Placeholder 3"/>
          <p:cNvSpPr>
            <a:spLocks noGrp="1"/>
          </p:cNvSpPr>
          <p:nvPr>
            <p:ph type="sldNum" sz="quarter" idx="5"/>
          </p:nvPr>
        </p:nvSpPr>
        <p:spPr/>
        <p:txBody>
          <a:bodyPr/>
          <a:lstStyle/>
          <a:p>
            <a:fld id="{E26966E7-2422-410E-BE79-278A3F37241D}" type="slidenum">
              <a:rPr lang="en-US" smtClean="0"/>
              <a:t>3</a:t>
            </a:fld>
            <a:endParaRPr lang="en-US"/>
          </a:p>
        </p:txBody>
      </p:sp>
    </p:spTree>
    <p:extLst>
      <p:ext uri="{BB962C8B-B14F-4D97-AF65-F5344CB8AC3E}">
        <p14:creationId xmlns:p14="http://schemas.microsoft.com/office/powerpoint/2010/main" val="3616261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book. Stop on a page and tell them to draw what they see. Expect a large range of responses. </a:t>
            </a:r>
          </a:p>
        </p:txBody>
      </p:sp>
      <p:sp>
        <p:nvSpPr>
          <p:cNvPr id="4" name="Slide Number Placeholder 3"/>
          <p:cNvSpPr>
            <a:spLocks noGrp="1"/>
          </p:cNvSpPr>
          <p:nvPr>
            <p:ph type="sldNum" sz="quarter" idx="5"/>
          </p:nvPr>
        </p:nvSpPr>
        <p:spPr/>
        <p:txBody>
          <a:bodyPr/>
          <a:lstStyle/>
          <a:p>
            <a:fld id="{E26966E7-2422-410E-BE79-278A3F37241D}" type="slidenum">
              <a:rPr lang="en-US" smtClean="0"/>
              <a:t>27</a:t>
            </a:fld>
            <a:endParaRPr lang="en-US"/>
          </a:p>
        </p:txBody>
      </p:sp>
    </p:spTree>
    <p:extLst>
      <p:ext uri="{BB962C8B-B14F-4D97-AF65-F5344CB8AC3E}">
        <p14:creationId xmlns:p14="http://schemas.microsoft.com/office/powerpoint/2010/main" val="1499084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 does she have it right or wrong? How do you know? What mathematical understanding, geometry or other math principles can be learned and understood by this exercise? </a:t>
            </a:r>
          </a:p>
          <a:p>
            <a:r>
              <a:rPr lang="en-US" dirty="0"/>
              <a:t>http://prek-math-te.stanford.edu/spatial-relations/betsy-and-three-mathematical-bears </a:t>
            </a:r>
          </a:p>
        </p:txBody>
      </p:sp>
      <p:sp>
        <p:nvSpPr>
          <p:cNvPr id="4" name="Slide Number Placeholder 3"/>
          <p:cNvSpPr>
            <a:spLocks noGrp="1"/>
          </p:cNvSpPr>
          <p:nvPr>
            <p:ph type="sldNum" sz="quarter" idx="5"/>
          </p:nvPr>
        </p:nvSpPr>
        <p:spPr/>
        <p:txBody>
          <a:bodyPr/>
          <a:lstStyle/>
          <a:p>
            <a:fld id="{E26966E7-2422-410E-BE79-278A3F37241D}" type="slidenum">
              <a:rPr lang="en-US" smtClean="0"/>
              <a:t>32</a:t>
            </a:fld>
            <a:endParaRPr lang="en-US"/>
          </a:p>
        </p:txBody>
      </p:sp>
    </p:spTree>
    <p:extLst>
      <p:ext uri="{BB962C8B-B14F-4D97-AF65-F5344CB8AC3E}">
        <p14:creationId xmlns:p14="http://schemas.microsoft.com/office/powerpoint/2010/main" val="3541492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these for a moment and chat with a neighbor. Which do you frequently cover in your classroom? Are there any you don’t really address? Which do you feel confident in? Which are you less confident in? </a:t>
            </a:r>
          </a:p>
        </p:txBody>
      </p:sp>
      <p:sp>
        <p:nvSpPr>
          <p:cNvPr id="4" name="Slide Number Placeholder 3"/>
          <p:cNvSpPr>
            <a:spLocks noGrp="1"/>
          </p:cNvSpPr>
          <p:nvPr>
            <p:ph type="sldNum" sz="quarter" idx="5"/>
          </p:nvPr>
        </p:nvSpPr>
        <p:spPr/>
        <p:txBody>
          <a:bodyPr/>
          <a:lstStyle/>
          <a:p>
            <a:fld id="{E26966E7-2422-410E-BE79-278A3F37241D}" type="slidenum">
              <a:rPr lang="en-US" smtClean="0"/>
              <a:t>34</a:t>
            </a:fld>
            <a:endParaRPr lang="en-US"/>
          </a:p>
        </p:txBody>
      </p:sp>
    </p:spTree>
    <p:extLst>
      <p:ext uri="{BB962C8B-B14F-4D97-AF65-F5344CB8AC3E}">
        <p14:creationId xmlns:p14="http://schemas.microsoft.com/office/powerpoint/2010/main" val="815799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http://prek-math-te.stanford.edu/measurement-data/data-assessment-videos#erica_read_picture_graph</a:t>
            </a:r>
            <a:endParaRPr lang="en-US" dirty="0"/>
          </a:p>
          <a:p>
            <a:r>
              <a:rPr lang="en-US" dirty="0"/>
              <a:t>Use handout to evaluate what understanding of data Erica may have or not have/be missing. </a:t>
            </a:r>
          </a:p>
        </p:txBody>
      </p:sp>
      <p:sp>
        <p:nvSpPr>
          <p:cNvPr id="4" name="Slide Number Placeholder 3"/>
          <p:cNvSpPr>
            <a:spLocks noGrp="1"/>
          </p:cNvSpPr>
          <p:nvPr>
            <p:ph type="sldNum" sz="quarter" idx="5"/>
          </p:nvPr>
        </p:nvSpPr>
        <p:spPr/>
        <p:txBody>
          <a:bodyPr/>
          <a:lstStyle/>
          <a:p>
            <a:fld id="{E26966E7-2422-410E-BE79-278A3F37241D}" type="slidenum">
              <a:rPr lang="en-US" smtClean="0"/>
              <a:t>35</a:t>
            </a:fld>
            <a:endParaRPr lang="en-US"/>
          </a:p>
        </p:txBody>
      </p:sp>
    </p:spTree>
    <p:extLst>
      <p:ext uri="{BB962C8B-B14F-4D97-AF65-F5344CB8AC3E}">
        <p14:creationId xmlns:p14="http://schemas.microsoft.com/office/powerpoint/2010/main" val="4262943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a:t>
            </a:r>
          </a:p>
          <a:p>
            <a:r>
              <a:rPr lang="en-US" sz="1200" b="0" i="0" kern="1200" dirty="0">
                <a:solidFill>
                  <a:schemeClr val="tx1"/>
                </a:solidFill>
                <a:effectLst/>
                <a:latin typeface="+mn-lt"/>
                <a:ea typeface="+mn-ea"/>
                <a:cs typeface="+mn-cs"/>
              </a:rPr>
              <a:t>Meet back as a whole group to discuss what participants learned from the activity.  Below are some possible discussion questions that can be used to follow up after the activity:</a:t>
            </a:r>
          </a:p>
          <a:p>
            <a:r>
              <a:rPr lang="en-US" sz="1200" b="0" i="0" kern="1200" dirty="0">
                <a:solidFill>
                  <a:schemeClr val="tx1"/>
                </a:solidFill>
                <a:effectLst/>
                <a:latin typeface="+mn-lt"/>
                <a:ea typeface="+mn-ea"/>
                <a:cs typeface="+mn-cs"/>
              </a:rPr>
              <a:t>What did you think of this activity? Why do you think I presented it to you?</a:t>
            </a:r>
          </a:p>
          <a:p>
            <a:r>
              <a:rPr lang="en-US" sz="1200" b="0" i="0" kern="1200" dirty="0">
                <a:solidFill>
                  <a:schemeClr val="tx1"/>
                </a:solidFill>
                <a:effectLst/>
                <a:latin typeface="+mn-lt"/>
                <a:ea typeface="+mn-ea"/>
                <a:cs typeface="+mn-cs"/>
              </a:rPr>
              <a:t>Did anything surprise you? (Some participants might say that they had not considered having young children think about capacities or weights, not just lengths, when teaching about measurement.)</a:t>
            </a:r>
          </a:p>
          <a:p>
            <a:r>
              <a:rPr lang="en-US" sz="1200" b="0" i="0" kern="1200" dirty="0">
                <a:solidFill>
                  <a:schemeClr val="tx1"/>
                </a:solidFill>
                <a:effectLst/>
                <a:latin typeface="+mn-lt"/>
                <a:ea typeface="+mn-ea"/>
                <a:cs typeface="+mn-cs"/>
              </a:rPr>
              <a:t>Was it easier to make a case for some objects than others? (For example, the taller object is visibly taller than the others, yet one would have to pour sand or liquid into it to prove that the food storage container had the greatest capacity.)</a:t>
            </a:r>
          </a:p>
          <a:p>
            <a:r>
              <a:rPr lang="en-US" sz="1200" b="0" i="0" kern="1200" dirty="0">
                <a:solidFill>
                  <a:schemeClr val="tx1"/>
                </a:solidFill>
                <a:effectLst/>
                <a:latin typeface="+mn-lt"/>
                <a:ea typeface="+mn-ea"/>
                <a:cs typeface="+mn-cs"/>
              </a:rPr>
              <a:t>Do you think an activity like this could be used in an early childhood classroom?</a:t>
            </a:r>
          </a:p>
          <a:p>
            <a:r>
              <a:rPr lang="en-US" sz="1200" b="0" i="0" kern="1200" dirty="0">
                <a:solidFill>
                  <a:schemeClr val="tx1"/>
                </a:solidFill>
                <a:effectLst/>
                <a:latin typeface="+mn-lt"/>
                <a:ea typeface="+mn-ea"/>
                <a:cs typeface="+mn-cs"/>
              </a:rPr>
              <a:t>Which attribute(s) would you expect a young child to pay the most attention to? (Participants may point out that many children may be most interested in the attribute of height, because that is a very important attribute about the children themselves.)</a:t>
            </a:r>
          </a:p>
          <a:p>
            <a:r>
              <a:rPr lang="en-US" sz="1200" b="0" i="0" kern="1200" dirty="0">
                <a:solidFill>
                  <a:schemeClr val="tx1"/>
                </a:solidFill>
                <a:effectLst/>
                <a:latin typeface="+mn-lt"/>
                <a:ea typeface="+mn-ea"/>
                <a:cs typeface="+mn-cs"/>
              </a:rPr>
              <a:t>Do you think young children would struggle to understand that one object can be both the greatest and the least? (For example, the water bottle has the greatest height but also has the least width of any of the objects. The pie pan has the greatest width, but the least height.)</a:t>
            </a:r>
          </a:p>
          <a:p>
            <a:r>
              <a:rPr lang="en-US" sz="1200" b="0" i="0" kern="1200" dirty="0">
                <a:solidFill>
                  <a:schemeClr val="tx1"/>
                </a:solidFill>
                <a:effectLst/>
                <a:latin typeface="+mn-lt"/>
                <a:ea typeface="+mn-ea"/>
                <a:cs typeface="+mn-cs"/>
              </a:rPr>
              <a:t>Could there be an object that could be greatest in either of two ways depending on how you orient it? (In other words, something is tall if held up and wide if placed horizontally?) How do you think a young child would deal with that?</a:t>
            </a:r>
          </a:p>
          <a:p>
            <a:r>
              <a:rPr lang="en-US" sz="1200" b="0" i="0" kern="1200" dirty="0">
                <a:solidFill>
                  <a:schemeClr val="tx1"/>
                </a:solidFill>
                <a:effectLst/>
                <a:latin typeface="+mn-lt"/>
                <a:ea typeface="+mn-ea"/>
                <a:cs typeface="+mn-cs"/>
              </a:rPr>
              <a:t>Can you think of other ways to modify this task? (For example, would you consider providing an object that is "the greatest" in more than one way at once, such as the tallest and also the heaviest?)</a:t>
            </a:r>
          </a:p>
          <a:p>
            <a:r>
              <a:rPr lang="en-US" sz="1200" b="0" i="0" kern="1200" dirty="0">
                <a:solidFill>
                  <a:schemeClr val="tx1"/>
                </a:solidFill>
                <a:effectLst/>
                <a:latin typeface="+mn-lt"/>
                <a:ea typeface="+mn-ea"/>
                <a:cs typeface="+mn-cs"/>
              </a:rPr>
              <a:t>Ask the participants to revisit the activity after the session by reflecting on their experiences in writing. Use their responses to shape your own teaching.</a:t>
            </a:r>
          </a:p>
          <a:p>
            <a:endParaRPr lang="en-US" dirty="0"/>
          </a:p>
        </p:txBody>
      </p:sp>
      <p:sp>
        <p:nvSpPr>
          <p:cNvPr id="4" name="Slide Number Placeholder 3"/>
          <p:cNvSpPr>
            <a:spLocks noGrp="1"/>
          </p:cNvSpPr>
          <p:nvPr>
            <p:ph type="sldNum" sz="quarter" idx="5"/>
          </p:nvPr>
        </p:nvSpPr>
        <p:spPr/>
        <p:txBody>
          <a:bodyPr/>
          <a:lstStyle/>
          <a:p>
            <a:fld id="{E26966E7-2422-410E-BE79-278A3F37241D}" type="slidenum">
              <a:rPr lang="en-US" smtClean="0"/>
              <a:t>37</a:t>
            </a:fld>
            <a:endParaRPr lang="en-US"/>
          </a:p>
        </p:txBody>
      </p:sp>
    </p:spTree>
    <p:extLst>
      <p:ext uri="{BB962C8B-B14F-4D97-AF65-F5344CB8AC3E}">
        <p14:creationId xmlns:p14="http://schemas.microsoft.com/office/powerpoint/2010/main" val="4269644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standard vs. nonstandard units of measurement. Compare them. </a:t>
            </a:r>
          </a:p>
        </p:txBody>
      </p:sp>
      <p:sp>
        <p:nvSpPr>
          <p:cNvPr id="4" name="Slide Number Placeholder 3"/>
          <p:cNvSpPr>
            <a:spLocks noGrp="1"/>
          </p:cNvSpPr>
          <p:nvPr>
            <p:ph type="sldNum" sz="quarter" idx="5"/>
          </p:nvPr>
        </p:nvSpPr>
        <p:spPr/>
        <p:txBody>
          <a:bodyPr/>
          <a:lstStyle/>
          <a:p>
            <a:fld id="{E26966E7-2422-410E-BE79-278A3F37241D}" type="slidenum">
              <a:rPr lang="en-US" smtClean="0"/>
              <a:t>38</a:t>
            </a:fld>
            <a:endParaRPr lang="en-US"/>
          </a:p>
        </p:txBody>
      </p:sp>
    </p:spTree>
    <p:extLst>
      <p:ext uri="{BB962C8B-B14F-4D97-AF65-F5344CB8AC3E}">
        <p14:creationId xmlns:p14="http://schemas.microsoft.com/office/powerpoint/2010/main" val="1500225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video 1:33 seconds. </a:t>
            </a:r>
          </a:p>
          <a:p>
            <a:r>
              <a:rPr lang="en-US" dirty="0"/>
              <a:t>Reflect on this video… what does she know. What does she not know. What is the disconnect. Why can’t she figure out the nonstandard unit of measurement? What IS she using to measure the sticks? </a:t>
            </a:r>
          </a:p>
          <a:p>
            <a:endParaRPr lang="en-US" dirty="0"/>
          </a:p>
        </p:txBody>
      </p:sp>
      <p:sp>
        <p:nvSpPr>
          <p:cNvPr id="4" name="Slide Number Placeholder 3"/>
          <p:cNvSpPr>
            <a:spLocks noGrp="1"/>
          </p:cNvSpPr>
          <p:nvPr>
            <p:ph type="sldNum" sz="quarter" idx="5"/>
          </p:nvPr>
        </p:nvSpPr>
        <p:spPr/>
        <p:txBody>
          <a:bodyPr/>
          <a:lstStyle/>
          <a:p>
            <a:fld id="{E26966E7-2422-410E-BE79-278A3F37241D}" type="slidenum">
              <a:rPr lang="en-US" smtClean="0"/>
              <a:t>39</a:t>
            </a:fld>
            <a:endParaRPr lang="en-US"/>
          </a:p>
        </p:txBody>
      </p:sp>
    </p:spTree>
    <p:extLst>
      <p:ext uri="{BB962C8B-B14F-4D97-AF65-F5344CB8AC3E}">
        <p14:creationId xmlns:p14="http://schemas.microsoft.com/office/powerpoint/2010/main" val="3659263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http://prek-math-te.stanford.edu/measurement-data/bella-and-cubes-measurement-mystery</a:t>
            </a:r>
            <a:endParaRPr lang="en-US" dirty="0"/>
          </a:p>
          <a:p>
            <a:r>
              <a:rPr lang="en-US" dirty="0"/>
              <a:t>Final video at the end… </a:t>
            </a:r>
          </a:p>
          <a:p>
            <a:r>
              <a:rPr lang="en-US" sz="1200" b="0" i="0" kern="1200" dirty="0">
                <a:solidFill>
                  <a:schemeClr val="tx1"/>
                </a:solidFill>
                <a:effectLst/>
                <a:latin typeface="+mn-lt"/>
                <a:ea typeface="+mn-ea"/>
                <a:cs typeface="+mn-cs"/>
              </a:rPr>
              <a:t>When asked, "So, which is longer, the blue or the orange?" Bella places all of the sticks and stacks of cubes together and says, "This one," pointing at the stack of 10 cubes, not at the blue stick. She says she knows this because "I measured it and this one [the stack of 10] is taller." She seemed to be comparing overall lengths, which in this case is easy to do without counting. Then, when asked if she could look at the number of cubes to compare them, she treats them as quantities, saying 10 cubes is longer than six cubes because the count sequence "one, two, three, four, five, six, seven, eight, nine, ten" is longer than "one, two, three, four, five, six." So she is able to count and understand quantities, but does not appear to use them in comparing the lengths.</a:t>
            </a:r>
          </a:p>
          <a:p>
            <a:r>
              <a:rPr lang="en-US" sz="1200" b="0" i="0" kern="1200" dirty="0">
                <a:solidFill>
                  <a:schemeClr val="tx1"/>
                </a:solidFill>
                <a:effectLst/>
                <a:latin typeface="+mn-lt"/>
                <a:ea typeface="+mn-ea"/>
                <a:cs typeface="+mn-cs"/>
              </a:rPr>
              <a:t>Bella’s thinking about measuring the sticks still remains a mystery. But the interviewer uncovered some of her thinking. She can see the difference between the cube stacks. She can determine the number of cubes in each stack and knows which number is higher by referring to the relative length of the counting word sequence. But she does not use the cubes as units of measurement for the length of the sticks. </a:t>
            </a:r>
          </a:p>
          <a:p>
            <a:r>
              <a:rPr lang="en-US" sz="1200" b="1"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26966E7-2422-410E-BE79-278A3F37241D}" type="slidenum">
              <a:rPr lang="en-US" smtClean="0"/>
              <a:t>40</a:t>
            </a:fld>
            <a:endParaRPr lang="en-US"/>
          </a:p>
        </p:txBody>
      </p:sp>
    </p:spTree>
    <p:extLst>
      <p:ext uri="{BB962C8B-B14F-4D97-AF65-F5344CB8AC3E}">
        <p14:creationId xmlns:p14="http://schemas.microsoft.com/office/powerpoint/2010/main" val="1852052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http://prek-math-te.stanford.edu/measurement-data/data-assessment-videos</a:t>
            </a:r>
            <a:endParaRPr lang="en-US" dirty="0"/>
          </a:p>
          <a:p>
            <a:br>
              <a:rPr lang="en-US" dirty="0"/>
            </a:br>
            <a:r>
              <a:rPr lang="en-US" sz="1200" b="1" i="0" kern="1200" dirty="0">
                <a:solidFill>
                  <a:schemeClr val="tx1"/>
                </a:solidFill>
                <a:effectLst/>
                <a:latin typeface="+mn-lt"/>
                <a:ea typeface="+mn-ea"/>
                <a:cs typeface="+mn-cs"/>
              </a:rPr>
              <a:t>Danielle: Categorize &amp; Sort</a:t>
            </a:r>
          </a:p>
          <a:p>
            <a:r>
              <a:rPr lang="en-US" sz="1200" b="1" i="0" kern="1200" dirty="0">
                <a:solidFill>
                  <a:schemeClr val="tx1"/>
                </a:solidFill>
                <a:effectLst/>
                <a:latin typeface="+mn-lt"/>
                <a:ea typeface="+mn-ea"/>
                <a:cs typeface="+mn-cs"/>
              </a:rPr>
              <a:t>How can this activity be connected back to data &amp; measurement? </a:t>
            </a:r>
            <a:br>
              <a:rPr lang="en-US" sz="1200" b="1"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What later developing math skill would this activity support? </a:t>
            </a:r>
            <a:endParaRPr lang="en-US" dirty="0"/>
          </a:p>
        </p:txBody>
      </p:sp>
      <p:sp>
        <p:nvSpPr>
          <p:cNvPr id="4" name="Slide Number Placeholder 3"/>
          <p:cNvSpPr>
            <a:spLocks noGrp="1"/>
          </p:cNvSpPr>
          <p:nvPr>
            <p:ph type="sldNum" sz="quarter" idx="5"/>
          </p:nvPr>
        </p:nvSpPr>
        <p:spPr/>
        <p:txBody>
          <a:bodyPr/>
          <a:lstStyle/>
          <a:p>
            <a:fld id="{E26966E7-2422-410E-BE79-278A3F37241D}" type="slidenum">
              <a:rPr lang="en-US" smtClean="0"/>
              <a:t>41</a:t>
            </a:fld>
            <a:endParaRPr lang="en-US"/>
          </a:p>
        </p:txBody>
      </p:sp>
    </p:spTree>
    <p:extLst>
      <p:ext uri="{BB962C8B-B14F-4D97-AF65-F5344CB8AC3E}">
        <p14:creationId xmlns:p14="http://schemas.microsoft.com/office/powerpoint/2010/main" val="823025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and discuss vignette together… (if time). </a:t>
            </a:r>
            <a:br>
              <a:rPr lang="en-US" dirty="0"/>
            </a:br>
            <a:r>
              <a:rPr lang="en-US" dirty="0"/>
              <a:t>Send article as homework if not time to discuss together. </a:t>
            </a:r>
          </a:p>
        </p:txBody>
      </p:sp>
      <p:sp>
        <p:nvSpPr>
          <p:cNvPr id="4" name="Slide Number Placeholder 3"/>
          <p:cNvSpPr>
            <a:spLocks noGrp="1"/>
          </p:cNvSpPr>
          <p:nvPr>
            <p:ph type="sldNum" sz="quarter" idx="5"/>
          </p:nvPr>
        </p:nvSpPr>
        <p:spPr/>
        <p:txBody>
          <a:bodyPr/>
          <a:lstStyle/>
          <a:p>
            <a:fld id="{E26966E7-2422-410E-BE79-278A3F37241D}" type="slidenum">
              <a:rPr lang="en-US" smtClean="0"/>
              <a:t>42</a:t>
            </a:fld>
            <a:endParaRPr lang="en-US"/>
          </a:p>
        </p:txBody>
      </p:sp>
    </p:spTree>
    <p:extLst>
      <p:ext uri="{BB962C8B-B14F-4D97-AF65-F5344CB8AC3E}">
        <p14:creationId xmlns:p14="http://schemas.microsoft.com/office/powerpoint/2010/main" val="1260993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DRDP cognitive (math) measure we are not going to go over is 6: patterning. There is an entire module on patterning on the website. We will be covering three modules today. </a:t>
            </a:r>
          </a:p>
        </p:txBody>
      </p:sp>
      <p:sp>
        <p:nvSpPr>
          <p:cNvPr id="4" name="Slide Number Placeholder 3"/>
          <p:cNvSpPr>
            <a:spLocks noGrp="1"/>
          </p:cNvSpPr>
          <p:nvPr>
            <p:ph type="sldNum" sz="quarter" idx="5"/>
          </p:nvPr>
        </p:nvSpPr>
        <p:spPr/>
        <p:txBody>
          <a:bodyPr/>
          <a:lstStyle/>
          <a:p>
            <a:fld id="{E26966E7-2422-410E-BE79-278A3F37241D}" type="slidenum">
              <a:rPr lang="en-US" smtClean="0"/>
              <a:t>4</a:t>
            </a:fld>
            <a:endParaRPr lang="en-US"/>
          </a:p>
        </p:txBody>
      </p:sp>
    </p:spTree>
    <p:extLst>
      <p:ext uri="{BB962C8B-B14F-4D97-AF65-F5344CB8AC3E}">
        <p14:creationId xmlns:p14="http://schemas.microsoft.com/office/powerpoint/2010/main" val="763848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6966E7-2422-410E-BE79-278A3F37241D}" type="slidenum">
              <a:rPr lang="en-US" smtClean="0"/>
              <a:t>43</a:t>
            </a:fld>
            <a:endParaRPr lang="en-US"/>
          </a:p>
        </p:txBody>
      </p:sp>
    </p:spTree>
    <p:extLst>
      <p:ext uri="{BB962C8B-B14F-4D97-AF65-F5344CB8AC3E}">
        <p14:creationId xmlns:p14="http://schemas.microsoft.com/office/powerpoint/2010/main" val="1087403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of when you hear “operations” as it relates to math? </a:t>
            </a:r>
          </a:p>
        </p:txBody>
      </p:sp>
      <p:sp>
        <p:nvSpPr>
          <p:cNvPr id="4" name="Slide Number Placeholder 3"/>
          <p:cNvSpPr>
            <a:spLocks noGrp="1"/>
          </p:cNvSpPr>
          <p:nvPr>
            <p:ph type="sldNum" sz="quarter" idx="5"/>
          </p:nvPr>
        </p:nvSpPr>
        <p:spPr/>
        <p:txBody>
          <a:bodyPr/>
          <a:lstStyle/>
          <a:p>
            <a:fld id="{E26966E7-2422-410E-BE79-278A3F37241D}" type="slidenum">
              <a:rPr lang="en-US" smtClean="0"/>
              <a:t>7</a:t>
            </a:fld>
            <a:endParaRPr lang="en-US"/>
          </a:p>
        </p:txBody>
      </p:sp>
    </p:spTree>
    <p:extLst>
      <p:ext uri="{BB962C8B-B14F-4D97-AF65-F5344CB8AC3E}">
        <p14:creationId xmlns:p14="http://schemas.microsoft.com/office/powerpoint/2010/main" val="2449641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10 Minutes – 9:40AM ENDING</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Another suggestion is to ask participants at the end of the activity, “Why do you think I gave you this problem to do?” It is likely that they will discuss the importance of multiple solutions based on sensible mathematical ideas, and that they will recognize how hard it can be to describe one’s thinking and the ideas behind it.</a:t>
            </a:r>
          </a:p>
          <a:p>
            <a:r>
              <a:rPr lang="en-US" sz="1200" b="0" i="0" kern="1200" dirty="0">
                <a:solidFill>
                  <a:schemeClr val="tx1"/>
                </a:solidFill>
                <a:effectLst/>
                <a:latin typeface="+mn-lt"/>
                <a:ea typeface="+mn-ea"/>
                <a:cs typeface="+mn-cs"/>
              </a:rPr>
              <a:t>A final suggestion is to ask participants about the implications of their problem-solving experience for helping young children to learn math. The hope is that participants will conclude that it is valuable to investigate children’s varied problem solving methods and the ideas behind them, and that they may be as surprised by children’s methods as they were by their peers’ and even their own.</a:t>
            </a:r>
          </a:p>
          <a:p>
            <a:endParaRPr lang="en-US" dirty="0"/>
          </a:p>
        </p:txBody>
      </p:sp>
      <p:sp>
        <p:nvSpPr>
          <p:cNvPr id="4" name="Slide Number Placeholder 3"/>
          <p:cNvSpPr>
            <a:spLocks noGrp="1"/>
          </p:cNvSpPr>
          <p:nvPr>
            <p:ph type="sldNum" sz="quarter" idx="5"/>
          </p:nvPr>
        </p:nvSpPr>
        <p:spPr/>
        <p:txBody>
          <a:bodyPr/>
          <a:lstStyle/>
          <a:p>
            <a:fld id="{E26966E7-2422-410E-BE79-278A3F37241D}" type="slidenum">
              <a:rPr lang="en-US" smtClean="0"/>
              <a:t>8</a:t>
            </a:fld>
            <a:endParaRPr lang="en-US"/>
          </a:p>
        </p:txBody>
      </p:sp>
    </p:spTree>
    <p:extLst>
      <p:ext uri="{BB962C8B-B14F-4D97-AF65-F5344CB8AC3E}">
        <p14:creationId xmlns:p14="http://schemas.microsoft.com/office/powerpoint/2010/main" val="874312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 shows number sense of math operations.</a:t>
            </a:r>
            <a:br>
              <a:rPr lang="en-US" dirty="0"/>
            </a:br>
            <a:r>
              <a:rPr lang="en-US" dirty="0"/>
              <a:t>What is an activity you might typically do that would demonstrate this measure? </a:t>
            </a:r>
          </a:p>
        </p:txBody>
      </p:sp>
      <p:sp>
        <p:nvSpPr>
          <p:cNvPr id="4" name="Slide Number Placeholder 3"/>
          <p:cNvSpPr>
            <a:spLocks noGrp="1"/>
          </p:cNvSpPr>
          <p:nvPr>
            <p:ph type="sldNum" sz="quarter" idx="5"/>
          </p:nvPr>
        </p:nvSpPr>
        <p:spPr/>
        <p:txBody>
          <a:bodyPr/>
          <a:lstStyle/>
          <a:p>
            <a:fld id="{E26966E7-2422-410E-BE79-278A3F37241D}" type="slidenum">
              <a:rPr lang="en-US" smtClean="0"/>
              <a:t>9</a:t>
            </a:fld>
            <a:endParaRPr lang="en-US"/>
          </a:p>
        </p:txBody>
      </p:sp>
    </p:spTree>
    <p:extLst>
      <p:ext uri="{BB962C8B-B14F-4D97-AF65-F5344CB8AC3E}">
        <p14:creationId xmlns:p14="http://schemas.microsoft.com/office/powerpoint/2010/main" val="3232468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http://prek-math-te.stanford.edu/operations/additional-operations-videos</a:t>
            </a:r>
            <a:endParaRPr lang="en-US" dirty="0"/>
          </a:p>
          <a:p>
            <a:r>
              <a:rPr lang="en-US" dirty="0"/>
              <a:t>Scroll down to Jennifer. </a:t>
            </a:r>
          </a:p>
          <a:p>
            <a:r>
              <a:rPr lang="en-US" dirty="0"/>
              <a:t>Pause video after she gets her initial answer. </a:t>
            </a:r>
          </a:p>
          <a:p>
            <a:r>
              <a:rPr lang="en-US" dirty="0"/>
              <a:t>What do we </a:t>
            </a:r>
            <a:r>
              <a:rPr lang="en-US" b="1" dirty="0"/>
              <a:t>think </a:t>
            </a:r>
            <a:r>
              <a:rPr lang="en-US" b="0" dirty="0"/>
              <a:t>she knows… what do we know about her thinking? Go BACK to DDRDP measure and answer where we may plot her based on her response. </a:t>
            </a:r>
            <a:br>
              <a:rPr lang="en-US" b="0" dirty="0"/>
            </a:br>
            <a:r>
              <a:rPr lang="en-US" b="0" dirty="0"/>
              <a:t>If you were testing or observing for DRDP measure, and you had stopped after her initial answer, without asking the question “how did you figure that out?” …. What would have happened? </a:t>
            </a:r>
            <a:endParaRPr lang="en-US" dirty="0"/>
          </a:p>
        </p:txBody>
      </p:sp>
      <p:sp>
        <p:nvSpPr>
          <p:cNvPr id="4" name="Slide Number Placeholder 3"/>
          <p:cNvSpPr>
            <a:spLocks noGrp="1"/>
          </p:cNvSpPr>
          <p:nvPr>
            <p:ph type="sldNum" sz="quarter" idx="5"/>
          </p:nvPr>
        </p:nvSpPr>
        <p:spPr/>
        <p:txBody>
          <a:bodyPr/>
          <a:lstStyle/>
          <a:p>
            <a:fld id="{E26966E7-2422-410E-BE79-278A3F37241D}" type="slidenum">
              <a:rPr lang="en-US" smtClean="0"/>
              <a:t>10</a:t>
            </a:fld>
            <a:endParaRPr lang="en-US"/>
          </a:p>
        </p:txBody>
      </p:sp>
    </p:spTree>
    <p:extLst>
      <p:ext uri="{BB962C8B-B14F-4D97-AF65-F5344CB8AC3E}">
        <p14:creationId xmlns:p14="http://schemas.microsoft.com/office/powerpoint/2010/main" val="1348697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http://prek-math-te.stanford.edu/operations/additional-operations-videos</a:t>
            </a:r>
            <a:endParaRPr lang="en-US" dirty="0"/>
          </a:p>
        </p:txBody>
      </p:sp>
      <p:sp>
        <p:nvSpPr>
          <p:cNvPr id="4" name="Slide Number Placeholder 3"/>
          <p:cNvSpPr>
            <a:spLocks noGrp="1"/>
          </p:cNvSpPr>
          <p:nvPr>
            <p:ph type="sldNum" sz="quarter" idx="5"/>
          </p:nvPr>
        </p:nvSpPr>
        <p:spPr/>
        <p:txBody>
          <a:bodyPr/>
          <a:lstStyle/>
          <a:p>
            <a:fld id="{E26966E7-2422-410E-BE79-278A3F37241D}" type="slidenum">
              <a:rPr lang="en-US" smtClean="0"/>
              <a:t>11</a:t>
            </a:fld>
            <a:endParaRPr lang="en-US"/>
          </a:p>
        </p:txBody>
      </p:sp>
    </p:spTree>
    <p:extLst>
      <p:ext uri="{BB962C8B-B14F-4D97-AF65-F5344CB8AC3E}">
        <p14:creationId xmlns:p14="http://schemas.microsoft.com/office/powerpoint/2010/main" val="574047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 shows developing understanding of number and quantity. </a:t>
            </a:r>
            <a:br>
              <a:rPr lang="en-US" dirty="0"/>
            </a:br>
            <a:r>
              <a:rPr lang="en-US" dirty="0"/>
              <a:t>What is an activity you might typically do that would demonstrate this measure? </a:t>
            </a:r>
          </a:p>
        </p:txBody>
      </p:sp>
      <p:sp>
        <p:nvSpPr>
          <p:cNvPr id="4" name="Slide Number Placeholder 3"/>
          <p:cNvSpPr>
            <a:spLocks noGrp="1"/>
          </p:cNvSpPr>
          <p:nvPr>
            <p:ph type="sldNum" sz="quarter" idx="5"/>
          </p:nvPr>
        </p:nvSpPr>
        <p:spPr/>
        <p:txBody>
          <a:bodyPr/>
          <a:lstStyle/>
          <a:p>
            <a:fld id="{E26966E7-2422-410E-BE79-278A3F37241D}" type="slidenum">
              <a:rPr lang="en-US" smtClean="0"/>
              <a:t>12</a:t>
            </a:fld>
            <a:endParaRPr lang="en-US"/>
          </a:p>
        </p:txBody>
      </p:sp>
    </p:spTree>
    <p:extLst>
      <p:ext uri="{BB962C8B-B14F-4D97-AF65-F5344CB8AC3E}">
        <p14:creationId xmlns:p14="http://schemas.microsoft.com/office/powerpoint/2010/main" val="2761800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0A9566-0514-4F57-B26F-723A21E33BAF}" type="datetimeFigureOut">
              <a:rPr lang="en-US" smtClean="0"/>
              <a:t>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319859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0A9566-0514-4F57-B26F-723A21E33BAF}" type="datetimeFigureOut">
              <a:rPr lang="en-US" smtClean="0"/>
              <a:t>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3136208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0A9566-0514-4F57-B26F-723A21E33BAF}" type="datetimeFigureOut">
              <a:rPr lang="en-US" smtClean="0"/>
              <a:t>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1032167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0A9566-0514-4F57-B26F-723A21E33BAF}" type="datetimeFigureOut">
              <a:rPr lang="en-US" smtClean="0"/>
              <a:t>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42D09-32F2-4631-AB74-12C70B4C1F5C}"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11289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0A9566-0514-4F57-B26F-723A21E33BAF}" type="datetimeFigureOut">
              <a:rPr lang="en-US" smtClean="0"/>
              <a:t>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3718544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10A9566-0514-4F57-B26F-723A21E33BAF}" type="datetimeFigureOut">
              <a:rPr lang="en-US" smtClean="0"/>
              <a:t>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1029103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10A9566-0514-4F57-B26F-723A21E33BAF}" type="datetimeFigureOut">
              <a:rPr lang="en-US" smtClean="0"/>
              <a:t>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190061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0A9566-0514-4F57-B26F-723A21E33BAF}" type="datetimeFigureOut">
              <a:rPr lang="en-US" smtClean="0"/>
              <a:t>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3724931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0A9566-0514-4F57-B26F-723A21E33BAF}" type="datetimeFigureOut">
              <a:rPr lang="en-US" smtClean="0"/>
              <a:t>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4971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0A9566-0514-4F57-B26F-723A21E33BAF}" type="datetimeFigureOut">
              <a:rPr lang="en-US" smtClean="0"/>
              <a:t>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3687169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A9566-0514-4F57-B26F-723A21E33BAF}" type="datetimeFigureOut">
              <a:rPr lang="en-US" smtClean="0"/>
              <a:t>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335368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0A9566-0514-4F57-B26F-723A21E33BAF}" type="datetimeFigureOut">
              <a:rPr lang="en-US" smtClean="0"/>
              <a:t>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4625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0A9566-0514-4F57-B26F-723A21E33BAF}" type="datetimeFigureOut">
              <a:rPr lang="en-US" smtClean="0"/>
              <a:t>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1141495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0A9566-0514-4F57-B26F-723A21E33BAF}" type="datetimeFigureOut">
              <a:rPr lang="en-US" smtClean="0"/>
              <a:t>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237822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A9566-0514-4F57-B26F-723A21E33BAF}" type="datetimeFigureOut">
              <a:rPr lang="en-US" smtClean="0"/>
              <a:t>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67830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A9566-0514-4F57-B26F-723A21E33BAF}" type="datetimeFigureOut">
              <a:rPr lang="en-US" smtClean="0"/>
              <a:t>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109833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A9566-0514-4F57-B26F-723A21E33BAF}" type="datetimeFigureOut">
              <a:rPr lang="en-US" smtClean="0"/>
              <a:t>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42D09-32F2-4631-AB74-12C70B4C1F5C}" type="slidenum">
              <a:rPr lang="en-US" smtClean="0"/>
              <a:t>‹#›</a:t>
            </a:fld>
            <a:endParaRPr lang="en-US"/>
          </a:p>
        </p:txBody>
      </p:sp>
    </p:spTree>
    <p:extLst>
      <p:ext uri="{BB962C8B-B14F-4D97-AF65-F5344CB8AC3E}">
        <p14:creationId xmlns:p14="http://schemas.microsoft.com/office/powerpoint/2010/main" val="76709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10A9566-0514-4F57-B26F-723A21E33BAF}" type="datetimeFigureOut">
              <a:rPr lang="en-US" smtClean="0"/>
              <a:t>2/2/2020</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BF42D09-32F2-4631-AB74-12C70B4C1F5C}" type="slidenum">
              <a:rPr lang="en-US" smtClean="0"/>
              <a:t>‹#›</a:t>
            </a:fld>
            <a:endParaRPr lang="en-US"/>
          </a:p>
        </p:txBody>
      </p:sp>
    </p:spTree>
    <p:extLst>
      <p:ext uri="{BB962C8B-B14F-4D97-AF65-F5344CB8AC3E}">
        <p14:creationId xmlns:p14="http://schemas.microsoft.com/office/powerpoint/2010/main" val="36677986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prek-math-te.stanford.edu/operations/additional-operations-video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hyperlink" Target="http://prek-math-te.stanford.edu/operations/classroom-videos-operations"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prek-math-te.stanford.edu/spatial-relations/shape-assessment-videos"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hyperlink" Target="http://prek-math-te.stanford.edu/spatial-relations/additional-spatial-relations-video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http://prek-math-te.stanford.edu/" TargetMode="Externa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prek-math-te.stanford.edu/spatial-relations/betsy-and-three-mathematical-bear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hyperlink" Target="http://prek-math-te.stanford.edu/measurement-data/data-assessment-videos#erica_read_picture_graph"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hyperlink" Target="https://creativecommons.org/licenses/by-sa/3.0/" TargetMode="External"/><Relationship Id="rId5" Type="http://schemas.openxmlformats.org/officeDocument/2006/relationships/hyperlink" Target="http://picpedia.org/clipboard/evaluation.html" TargetMode="External"/><Relationship Id="rId4" Type="http://schemas.openxmlformats.org/officeDocument/2006/relationships/image" Target="../media/image56.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A2441-EAE9-4EDE-B211-5871B49CDBD5}"/>
              </a:ext>
            </a:extLst>
          </p:cNvPr>
          <p:cNvSpPr>
            <a:spLocks noGrp="1"/>
          </p:cNvSpPr>
          <p:nvPr>
            <p:ph type="ctrTitle"/>
          </p:nvPr>
        </p:nvSpPr>
        <p:spPr>
          <a:xfrm>
            <a:off x="861791" y="835383"/>
            <a:ext cx="3382832" cy="3499549"/>
          </a:xfrm>
        </p:spPr>
        <p:txBody>
          <a:bodyPr>
            <a:normAutofit/>
          </a:bodyPr>
          <a:lstStyle/>
          <a:p>
            <a:r>
              <a:rPr lang="en-US" sz="4200" dirty="0"/>
              <a:t>Math in the Classroom Workshop</a:t>
            </a:r>
          </a:p>
        </p:txBody>
      </p:sp>
      <p:sp>
        <p:nvSpPr>
          <p:cNvPr id="3" name="Subtitle 2">
            <a:extLst>
              <a:ext uri="{FF2B5EF4-FFF2-40B4-BE49-F238E27FC236}">
                <a16:creationId xmlns:a16="http://schemas.microsoft.com/office/drawing/2014/main" id="{DA5A1192-7EFF-478A-A73C-CC66FEDBC7DF}"/>
              </a:ext>
            </a:extLst>
          </p:cNvPr>
          <p:cNvSpPr>
            <a:spLocks noGrp="1"/>
          </p:cNvSpPr>
          <p:nvPr>
            <p:ph type="subTitle" idx="1"/>
          </p:nvPr>
        </p:nvSpPr>
        <p:spPr>
          <a:xfrm>
            <a:off x="861789" y="4334933"/>
            <a:ext cx="3382831" cy="1185333"/>
          </a:xfrm>
        </p:spPr>
        <p:txBody>
          <a:bodyPr>
            <a:normAutofit/>
          </a:bodyPr>
          <a:lstStyle/>
          <a:p>
            <a:pPr algn="l"/>
            <a:r>
              <a:rPr lang="en-US" dirty="0"/>
              <a:t>February 2020</a:t>
            </a:r>
            <a:br>
              <a:rPr lang="en-US" dirty="0"/>
            </a:br>
            <a:r>
              <a:rPr lang="en-US" dirty="0"/>
              <a:t>Vanessa Bailey</a:t>
            </a:r>
          </a:p>
        </p:txBody>
      </p:sp>
      <p:pic>
        <p:nvPicPr>
          <p:cNvPr id="71" name="Picture 70">
            <a:extLst>
              <a:ext uri="{FF2B5EF4-FFF2-40B4-BE49-F238E27FC236}">
                <a16:creationId xmlns:a16="http://schemas.microsoft.com/office/drawing/2014/main" id="{08187575-5CB4-477B-AA47-020C6D2A78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73" name="Picture 72">
            <a:extLst>
              <a:ext uri="{FF2B5EF4-FFF2-40B4-BE49-F238E27FC236}">
                <a16:creationId xmlns:a16="http://schemas.microsoft.com/office/drawing/2014/main" id="{EE585F70-7C5D-424E-A182-39507AF48A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1026" name="Picture 2" descr="A close up of a sign&#10;&#10;Description automatically generated">
            <a:extLst>
              <a:ext uri="{FF2B5EF4-FFF2-40B4-BE49-F238E27FC236}">
                <a16:creationId xmlns:a16="http://schemas.microsoft.com/office/drawing/2014/main" id="{23C5C27D-E265-4FF6-B2BD-2BC2E9E5B5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109" r="-1" b="3907"/>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689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7" name="Picture 6" descr="A picture containing person, indoor, wall, table&#10;&#10;Description automatically generated">
            <a:hlinkClick r:id="rId4"/>
            <a:extLst>
              <a:ext uri="{FF2B5EF4-FFF2-40B4-BE49-F238E27FC236}">
                <a16:creationId xmlns:a16="http://schemas.microsoft.com/office/drawing/2014/main" id="{ECD5F380-3A9C-4EA8-8577-E670088C362B}"/>
              </a:ext>
            </a:extLst>
          </p:cNvPr>
          <p:cNvPicPr>
            <a:picLocks noChangeAspect="1"/>
          </p:cNvPicPr>
          <p:nvPr/>
        </p:nvPicPr>
        <p:blipFill rotWithShape="1">
          <a:blip r:embed="rId5"/>
          <a:srcRect/>
          <a:stretch/>
        </p:blipFill>
        <p:spPr>
          <a:xfrm>
            <a:off x="20" y="10"/>
            <a:ext cx="12191980" cy="6857990"/>
          </a:xfrm>
          <a:prstGeom prst="rect">
            <a:avLst/>
          </a:prstGeom>
        </p:spPr>
      </p:pic>
      <p:sp useBgFill="1">
        <p:nvSpPr>
          <p:cNvPr id="12"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2769538"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79BFFE9-0E80-43D9-834B-E4901AA8EFB7}"/>
              </a:ext>
            </a:extLst>
          </p:cNvPr>
          <p:cNvSpPr>
            <a:spLocks noGrp="1"/>
          </p:cNvSpPr>
          <p:nvPr>
            <p:ph type="title"/>
          </p:nvPr>
        </p:nvSpPr>
        <p:spPr>
          <a:xfrm>
            <a:off x="804335" y="3496574"/>
            <a:ext cx="6436104" cy="1138686"/>
          </a:xfrm>
        </p:spPr>
        <p:txBody>
          <a:bodyPr vert="horz" lIns="91440" tIns="45720" rIns="91440" bIns="45720" rtlCol="0" anchor="b">
            <a:normAutofit/>
          </a:bodyPr>
          <a:lstStyle/>
          <a:p>
            <a:pPr algn="l">
              <a:lnSpc>
                <a:spcPct val="90000"/>
              </a:lnSpc>
            </a:pPr>
            <a:r>
              <a:rPr lang="en-US" sz="3700"/>
              <a:t>Analyzing Children’s Thinking</a:t>
            </a:r>
          </a:p>
        </p:txBody>
      </p:sp>
    </p:spTree>
    <p:extLst>
      <p:ext uri="{BB962C8B-B14F-4D97-AF65-F5344CB8AC3E}">
        <p14:creationId xmlns:p14="http://schemas.microsoft.com/office/powerpoint/2010/main" val="2005845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FAC88-EC58-4ED9-A2DB-CD8262476F75}"/>
              </a:ext>
            </a:extLst>
          </p:cNvPr>
          <p:cNvSpPr>
            <a:spLocks noGrp="1"/>
          </p:cNvSpPr>
          <p:nvPr>
            <p:ph type="title"/>
          </p:nvPr>
        </p:nvSpPr>
        <p:spPr>
          <a:xfrm>
            <a:off x="913795" y="609600"/>
            <a:ext cx="3078749" cy="970450"/>
          </a:xfrm>
        </p:spPr>
        <p:txBody>
          <a:bodyPr vert="horz" lIns="91440" tIns="45720" rIns="91440" bIns="45720" rtlCol="0" anchor="b">
            <a:noAutofit/>
          </a:bodyPr>
          <a:lstStyle/>
          <a:p>
            <a:r>
              <a:rPr lang="en-US" sz="3200" dirty="0"/>
              <a:t>Division in Preschool</a:t>
            </a:r>
          </a:p>
        </p:txBody>
      </p:sp>
      <p:sp>
        <p:nvSpPr>
          <p:cNvPr id="5" name="Text Placeholder 4">
            <a:extLst>
              <a:ext uri="{FF2B5EF4-FFF2-40B4-BE49-F238E27FC236}">
                <a16:creationId xmlns:a16="http://schemas.microsoft.com/office/drawing/2014/main" id="{8007CD87-7DAE-47CF-891C-4DBEBEA22793}"/>
              </a:ext>
            </a:extLst>
          </p:cNvPr>
          <p:cNvSpPr>
            <a:spLocks noGrp="1"/>
          </p:cNvSpPr>
          <p:nvPr>
            <p:ph type="body" sz="half" idx="2"/>
          </p:nvPr>
        </p:nvSpPr>
        <p:spPr>
          <a:xfrm>
            <a:off x="913795" y="1732449"/>
            <a:ext cx="3078749" cy="4058751"/>
          </a:xfrm>
        </p:spPr>
        <p:txBody>
          <a:bodyPr vert="horz" lIns="91440" tIns="45720" rIns="91440" bIns="45720" rtlCol="0" anchor="t">
            <a:normAutofit/>
          </a:bodyPr>
          <a:lstStyle/>
          <a:p>
            <a:pPr algn="l"/>
            <a:r>
              <a:rPr lang="en-US" sz="3200" dirty="0"/>
              <a:t>Is this something you teach?</a:t>
            </a:r>
          </a:p>
          <a:p>
            <a:pPr algn="l"/>
            <a:endParaRPr lang="en-US" sz="3200" dirty="0"/>
          </a:p>
          <a:p>
            <a:pPr algn="l"/>
            <a:r>
              <a:rPr lang="en-US" sz="3200" dirty="0"/>
              <a:t>Is this something they learn? </a:t>
            </a:r>
          </a:p>
        </p:txBody>
      </p:sp>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6" name="Content Placeholder 5">
            <a:extLst>
              <a:ext uri="{FF2B5EF4-FFF2-40B4-BE49-F238E27FC236}">
                <a16:creationId xmlns:a16="http://schemas.microsoft.com/office/drawing/2014/main" id="{5806D0E5-3349-4447-A2C5-7B4484DF0BA2}"/>
              </a:ext>
            </a:extLst>
          </p:cNvPr>
          <p:cNvPicPr>
            <a:picLocks noGrp="1" noChangeAspect="1"/>
          </p:cNvPicPr>
          <p:nvPr>
            <p:ph idx="1"/>
          </p:nvPr>
        </p:nvPicPr>
        <p:blipFill rotWithShape="1">
          <a:blip r:embed="rId5"/>
          <a:srcRect l="27837" r="10338"/>
          <a:stretch/>
        </p:blipFill>
        <p:spPr>
          <a:xfrm>
            <a:off x="4654295" y="10"/>
            <a:ext cx="7537705" cy="6857990"/>
          </a:xfrm>
          <a:prstGeom prst="rect">
            <a:avLst/>
          </a:prstGeom>
        </p:spPr>
      </p:pic>
    </p:spTree>
    <p:extLst>
      <p:ext uri="{BB962C8B-B14F-4D97-AF65-F5344CB8AC3E}">
        <p14:creationId xmlns:p14="http://schemas.microsoft.com/office/powerpoint/2010/main" val="1850431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8F5FD8-1502-4414-96C9-F55E75942060}"/>
              </a:ext>
            </a:extLst>
          </p:cNvPr>
          <p:cNvPicPr>
            <a:picLocks noChangeAspect="1"/>
          </p:cNvPicPr>
          <p:nvPr/>
        </p:nvPicPr>
        <p:blipFill rotWithShape="1">
          <a:blip r:embed="rId3"/>
          <a:srcRect l="20759" t="20461" r="22455" b="5455"/>
          <a:stretch/>
        </p:blipFill>
        <p:spPr>
          <a:xfrm>
            <a:off x="1801585" y="279087"/>
            <a:ext cx="8588829" cy="629982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52642669"/>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94FDE53-68ED-4310-B397-BAB977F99F63}"/>
              </a:ext>
            </a:extLst>
          </p:cNvPr>
          <p:cNvPicPr>
            <a:picLocks noGrp="1" noChangeAspect="1"/>
          </p:cNvPicPr>
          <p:nvPr>
            <p:ph type="pic" idx="1"/>
          </p:nvPr>
        </p:nvPicPr>
        <p:blipFill rotWithShape="1">
          <a:blip r:embed="rId4">
            <a:alphaModFix amt="35000"/>
          </a:blip>
          <a:srcRect/>
          <a:stretch/>
        </p:blipFill>
        <p:spPr>
          <a:xfrm>
            <a:off x="20" y="10"/>
            <a:ext cx="12191980" cy="6857990"/>
          </a:xfrm>
          <a:prstGeom prst="rect">
            <a:avLst/>
          </a:prstGeom>
        </p:spPr>
      </p:pic>
      <p:sp>
        <p:nvSpPr>
          <p:cNvPr id="5" name="Title 4">
            <a:extLst>
              <a:ext uri="{FF2B5EF4-FFF2-40B4-BE49-F238E27FC236}">
                <a16:creationId xmlns:a16="http://schemas.microsoft.com/office/drawing/2014/main" id="{16C23ED6-E82F-4264-ACAD-DC635288BF7E}"/>
              </a:ext>
            </a:extLst>
          </p:cNvPr>
          <p:cNvSpPr>
            <a:spLocks noGrp="1"/>
          </p:cNvSpPr>
          <p:nvPr>
            <p:ph type="title"/>
          </p:nvPr>
        </p:nvSpPr>
        <p:spPr>
          <a:xfrm>
            <a:off x="1370693" y="1769540"/>
            <a:ext cx="9440034" cy="1828801"/>
          </a:xfrm>
        </p:spPr>
        <p:txBody>
          <a:bodyPr vert="horz" lIns="91440" tIns="45720" rIns="91440" bIns="45720" rtlCol="0" anchor="b">
            <a:normAutofit/>
          </a:bodyPr>
          <a:lstStyle/>
          <a:p>
            <a:r>
              <a:rPr lang="en-US" sz="5400" dirty="0"/>
              <a:t>Archie &amp; Caro Scenario</a:t>
            </a:r>
          </a:p>
        </p:txBody>
      </p:sp>
    </p:spTree>
    <p:extLst>
      <p:ext uri="{BB962C8B-B14F-4D97-AF65-F5344CB8AC3E}">
        <p14:creationId xmlns:p14="http://schemas.microsoft.com/office/powerpoint/2010/main" val="1862131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D2FE6-0193-4671-A067-ACA2600E73A4}"/>
              </a:ext>
            </a:extLst>
          </p:cNvPr>
          <p:cNvPicPr>
            <a:picLocks noChangeAspect="1"/>
          </p:cNvPicPr>
          <p:nvPr/>
        </p:nvPicPr>
        <p:blipFill rotWithShape="1">
          <a:blip r:embed="rId2"/>
          <a:srcRect l="21070" t="19350" r="22144" b="5376"/>
          <a:stretch/>
        </p:blipFill>
        <p:spPr>
          <a:xfrm>
            <a:off x="1066800" y="264954"/>
            <a:ext cx="10058400" cy="6328091"/>
          </a:xfrm>
          <a:prstGeom prst="rect">
            <a:avLst/>
          </a:prstGeom>
        </p:spPr>
      </p:pic>
    </p:spTree>
    <p:extLst>
      <p:ext uri="{BB962C8B-B14F-4D97-AF65-F5344CB8AC3E}">
        <p14:creationId xmlns:p14="http://schemas.microsoft.com/office/powerpoint/2010/main" val="761586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3D9BD5-A493-4B97-963D-60135D533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F759AF4-E342-4E60-8A32-C44A328F2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89860625-43F7-4B00-85F0-C939C837A449}"/>
              </a:ext>
            </a:extLst>
          </p:cNvPr>
          <p:cNvSpPr>
            <a:spLocks noGrp="1"/>
          </p:cNvSpPr>
          <p:nvPr>
            <p:ph idx="1"/>
          </p:nvPr>
        </p:nvSpPr>
        <p:spPr>
          <a:xfrm>
            <a:off x="913795" y="1023257"/>
            <a:ext cx="6025645" cy="4570457"/>
          </a:xfrm>
          <a:effectLst/>
        </p:spPr>
        <p:txBody>
          <a:bodyPr anchor="ctr">
            <a:normAutofit/>
          </a:bodyPr>
          <a:lstStyle/>
          <a:p>
            <a:r>
              <a:rPr lang="en-US" sz="2800" dirty="0"/>
              <a:t>Work in groups of 2 or 3 to count the collection of items that you have in front of you. </a:t>
            </a:r>
          </a:p>
        </p:txBody>
      </p:sp>
      <p:cxnSp>
        <p:nvCxnSpPr>
          <p:cNvPr id="15" name="Straight Connector 14">
            <a:extLst>
              <a:ext uri="{FF2B5EF4-FFF2-40B4-BE49-F238E27FC236}">
                <a16:creationId xmlns:a16="http://schemas.microsoft.com/office/drawing/2014/main" id="{A49B2805-6469-407A-A68A-BB85AC8A8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363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5">
            <a:extLst>
              <a:ext uri="{FF2B5EF4-FFF2-40B4-BE49-F238E27FC236}">
                <a16:creationId xmlns:a16="http://schemas.microsoft.com/office/drawing/2014/main" id="{492BBACF-137F-4B43-8A40-99EB3F3A3F96}"/>
              </a:ext>
            </a:extLst>
          </p:cNvPr>
          <p:cNvSpPr txBox="1">
            <a:spLocks/>
          </p:cNvSpPr>
          <p:nvPr/>
        </p:nvSpPr>
        <p:spPr>
          <a:xfrm>
            <a:off x="924443" y="2607583"/>
            <a:ext cx="6025645" cy="4570457"/>
          </a:xfrm>
          <a:prstGeom prst="rect">
            <a:avLst/>
          </a:prstGeom>
          <a:effectLst/>
        </p:spPr>
        <p:txBody>
          <a:bodyPr vert="horz" lIns="91440" tIns="45720" rIns="91440" bIns="45720" rtlCol="0" anchor="ctr">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2800" dirty="0"/>
              <a:t>When you have finished counting, represent your work on the piece of paper you have in front of you. </a:t>
            </a:r>
          </a:p>
        </p:txBody>
      </p:sp>
      <p:pic>
        <p:nvPicPr>
          <p:cNvPr id="1028" name="Picture 4" descr="Image result for counting collections preschool">
            <a:extLst>
              <a:ext uri="{FF2B5EF4-FFF2-40B4-BE49-F238E27FC236}">
                <a16:creationId xmlns:a16="http://schemas.microsoft.com/office/drawing/2014/main" id="{E649AA77-4F6E-4AC7-9183-B6CF9A359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6751" y="1143770"/>
            <a:ext cx="4298050" cy="45704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B52BF3-9D52-4586-9DAD-B7DB0272295B}"/>
              </a:ext>
            </a:extLst>
          </p:cNvPr>
          <p:cNvSpPr txBox="1"/>
          <p:nvPr/>
        </p:nvSpPr>
        <p:spPr>
          <a:xfrm rot="20506610">
            <a:off x="299597" y="714328"/>
            <a:ext cx="3479494" cy="1569660"/>
          </a:xfrm>
          <a:prstGeom prst="rect">
            <a:avLst/>
          </a:prstGeom>
          <a:noFill/>
        </p:spPr>
        <p:txBody>
          <a:bodyPr wrap="square" rtlCol="0">
            <a:spAutoFit/>
          </a:bodyPr>
          <a:lstStyle/>
          <a:p>
            <a:pPr algn="ctr"/>
            <a:r>
              <a:rPr lang="en-US" sz="2400" dirty="0">
                <a:latin typeface="Forte" panose="03060902040502070203" pitchFamily="66" charset="0"/>
              </a:rPr>
              <a:t>What could you do next to incorporate operations into this activity with your preschoolers? </a:t>
            </a:r>
          </a:p>
        </p:txBody>
      </p:sp>
    </p:spTree>
    <p:extLst>
      <p:ext uri="{BB962C8B-B14F-4D97-AF65-F5344CB8AC3E}">
        <p14:creationId xmlns:p14="http://schemas.microsoft.com/office/powerpoint/2010/main" val="39554124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358091E-9767-472B-9512-32D45D6E4B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44" r="-2" b="28988"/>
          <a:stretch/>
        </p:blipFill>
        <p:spPr bwMode="auto">
          <a:xfrm>
            <a:off x="7794519" y="3506112"/>
            <a:ext cx="439748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04BB886-9524-4D64-B5E8-C388DA76DC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58" r="1" b="38226"/>
          <a:stretch/>
        </p:blipFill>
        <p:spPr bwMode="auto">
          <a:xfrm>
            <a:off x="20" y="10"/>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50EF3FB3-91D3-4BC1-BE33-AB96060962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70" r="3" b="20562"/>
          <a:stretch/>
        </p:blipFill>
        <p:spPr bwMode="auto">
          <a:xfrm>
            <a:off x="6168189" y="10"/>
            <a:ext cx="6023811"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064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5DFE-FEEF-43D6-8229-739E16B4031D}"/>
              </a:ext>
            </a:extLst>
          </p:cNvPr>
          <p:cNvSpPr>
            <a:spLocks noGrp="1"/>
          </p:cNvSpPr>
          <p:nvPr>
            <p:ph type="title"/>
          </p:nvPr>
        </p:nvSpPr>
        <p:spPr/>
        <p:txBody>
          <a:bodyPr>
            <a:normAutofit/>
          </a:bodyPr>
          <a:lstStyle/>
          <a:p>
            <a:r>
              <a:rPr lang="en-US" sz="4400" dirty="0"/>
              <a:t>Operations in Practice</a:t>
            </a:r>
          </a:p>
        </p:txBody>
      </p:sp>
      <p:pic>
        <p:nvPicPr>
          <p:cNvPr id="6" name="Content Placeholder 5">
            <a:hlinkClick r:id="rId3"/>
            <a:extLst>
              <a:ext uri="{FF2B5EF4-FFF2-40B4-BE49-F238E27FC236}">
                <a16:creationId xmlns:a16="http://schemas.microsoft.com/office/drawing/2014/main" id="{F51B43DA-C3A9-4A42-8AFD-2E744A2D5AE4}"/>
              </a:ext>
            </a:extLst>
          </p:cNvPr>
          <p:cNvPicPr>
            <a:picLocks noGrp="1" noChangeAspect="1"/>
          </p:cNvPicPr>
          <p:nvPr>
            <p:ph idx="1"/>
          </p:nvPr>
        </p:nvPicPr>
        <p:blipFill rotWithShape="1">
          <a:blip r:embed="rId4"/>
          <a:srcRect l="21714" t="20877" r="20474" b="19937"/>
          <a:stretch/>
        </p:blipFill>
        <p:spPr>
          <a:xfrm>
            <a:off x="4620683" y="1270000"/>
            <a:ext cx="7294115" cy="4859867"/>
          </a:xfrm>
          <a:prstGeom prst="rect">
            <a:avLst/>
          </a:prstGeom>
        </p:spPr>
      </p:pic>
      <p:sp>
        <p:nvSpPr>
          <p:cNvPr id="5" name="Text Placeholder 4">
            <a:extLst>
              <a:ext uri="{FF2B5EF4-FFF2-40B4-BE49-F238E27FC236}">
                <a16:creationId xmlns:a16="http://schemas.microsoft.com/office/drawing/2014/main" id="{8257210F-7059-44BC-B889-7271D4A6EBE5}"/>
              </a:ext>
            </a:extLst>
          </p:cNvPr>
          <p:cNvSpPr>
            <a:spLocks noGrp="1"/>
          </p:cNvSpPr>
          <p:nvPr>
            <p:ph type="body" sz="half" idx="2"/>
          </p:nvPr>
        </p:nvSpPr>
        <p:spPr/>
        <p:txBody>
          <a:bodyPr>
            <a:normAutofit/>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Video Example</a:t>
            </a:r>
          </a:p>
          <a:p>
            <a:pPr marL="285750" indent="-285750">
              <a:buFont typeface="Arial" panose="020B0604020202020204" pitchFamily="34" charset="0"/>
              <a:buChar char="•"/>
            </a:pPr>
            <a:r>
              <a:rPr lang="en-US" sz="2800" dirty="0"/>
              <a:t>Problem Type Handout</a:t>
            </a:r>
          </a:p>
        </p:txBody>
      </p:sp>
    </p:spTree>
    <p:extLst>
      <p:ext uri="{BB962C8B-B14F-4D97-AF65-F5344CB8AC3E}">
        <p14:creationId xmlns:p14="http://schemas.microsoft.com/office/powerpoint/2010/main" val="2598455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117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5F4C-E242-4EB3-A009-83BB94C6AB78}"/>
              </a:ext>
            </a:extLst>
          </p:cNvPr>
          <p:cNvSpPr>
            <a:spLocks noGrp="1"/>
          </p:cNvSpPr>
          <p:nvPr>
            <p:ph type="title"/>
          </p:nvPr>
        </p:nvSpPr>
        <p:spPr>
          <a:xfrm>
            <a:off x="5139236" y="1097280"/>
            <a:ext cx="6043875" cy="4626864"/>
          </a:xfrm>
        </p:spPr>
        <p:txBody>
          <a:bodyPr vert="horz" lIns="91440" tIns="45720" rIns="91440" bIns="45720" rtlCol="0" anchor="ctr">
            <a:normAutofit/>
          </a:bodyPr>
          <a:lstStyle/>
          <a:p>
            <a:pPr algn="l"/>
            <a:r>
              <a:rPr lang="en-US" sz="5400" dirty="0"/>
              <a:t>Spatial Relations</a:t>
            </a:r>
          </a:p>
        </p:txBody>
      </p:sp>
      <p:sp>
        <p:nvSpPr>
          <p:cNvPr id="5" name="Text Placeholder 4">
            <a:extLst>
              <a:ext uri="{FF2B5EF4-FFF2-40B4-BE49-F238E27FC236}">
                <a16:creationId xmlns:a16="http://schemas.microsoft.com/office/drawing/2014/main" id="{E30A9C3C-2811-4069-980E-434036F816D2}"/>
              </a:ext>
            </a:extLst>
          </p:cNvPr>
          <p:cNvSpPr>
            <a:spLocks noGrp="1"/>
          </p:cNvSpPr>
          <p:nvPr>
            <p:ph type="body" idx="1"/>
          </p:nvPr>
        </p:nvSpPr>
        <p:spPr>
          <a:xfrm>
            <a:off x="913795" y="1097280"/>
            <a:ext cx="3256177" cy="4626863"/>
          </a:xfrm>
        </p:spPr>
        <p:txBody>
          <a:bodyPr vert="horz" lIns="91440" tIns="45720" rIns="91440" bIns="45720" rtlCol="0" anchor="ctr">
            <a:normAutofit/>
          </a:bodyPr>
          <a:lstStyle/>
          <a:p>
            <a:pPr algn="r"/>
            <a:r>
              <a:rPr lang="en-US" dirty="0"/>
              <a:t>DRDP Measures</a:t>
            </a:r>
            <a:br>
              <a:rPr lang="en-US" dirty="0"/>
            </a:br>
            <a:r>
              <a:rPr lang="en-US" dirty="0"/>
              <a:t>COG 1, COG 2, COG 7</a:t>
            </a:r>
          </a:p>
        </p:txBody>
      </p:sp>
    </p:spTree>
    <p:extLst>
      <p:ext uri="{BB962C8B-B14F-4D97-AF65-F5344CB8AC3E}">
        <p14:creationId xmlns:p14="http://schemas.microsoft.com/office/powerpoint/2010/main" val="1723072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31" name="Rectangle 24">
            <a:extLst>
              <a:ext uri="{FF2B5EF4-FFF2-40B4-BE49-F238E27FC236}">
                <a16:creationId xmlns:a16="http://schemas.microsoft.com/office/drawing/2014/main" id="{A7A59776-5948-400C-9935-7464561E8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7B77D9D-DB70-4027-B015-6FA31A6D7628}"/>
              </a:ext>
            </a:extLst>
          </p:cNvPr>
          <p:cNvSpPr>
            <a:spLocks noGrp="1"/>
          </p:cNvSpPr>
          <p:nvPr>
            <p:ph type="title"/>
          </p:nvPr>
        </p:nvSpPr>
        <p:spPr>
          <a:xfrm>
            <a:off x="895353" y="609600"/>
            <a:ext cx="3108960" cy="2362610"/>
          </a:xfrm>
        </p:spPr>
        <p:txBody>
          <a:bodyPr vert="horz" lIns="91440" tIns="45720" rIns="91440" bIns="45720" rtlCol="0" anchor="ctr">
            <a:normAutofit/>
          </a:bodyPr>
          <a:lstStyle/>
          <a:p>
            <a:pPr algn="r"/>
            <a:br>
              <a:rPr lang="en-US" sz="2800" dirty="0"/>
            </a:br>
            <a:r>
              <a:rPr lang="en-US" sz="3600" dirty="0"/>
              <a:t>Vanessa Bailey, MA</a:t>
            </a:r>
            <a:endParaRPr lang="en-US" sz="2800" dirty="0"/>
          </a:p>
        </p:txBody>
      </p:sp>
      <p:sp>
        <p:nvSpPr>
          <p:cNvPr id="6" name="Text Placeholder 5">
            <a:extLst>
              <a:ext uri="{FF2B5EF4-FFF2-40B4-BE49-F238E27FC236}">
                <a16:creationId xmlns:a16="http://schemas.microsoft.com/office/drawing/2014/main" id="{1AB12CBA-59C0-4D13-9FFB-648ADB68401C}"/>
              </a:ext>
            </a:extLst>
          </p:cNvPr>
          <p:cNvSpPr>
            <a:spLocks noGrp="1"/>
          </p:cNvSpPr>
          <p:nvPr>
            <p:ph type="body" sz="half" idx="2"/>
          </p:nvPr>
        </p:nvSpPr>
        <p:spPr>
          <a:xfrm>
            <a:off x="4537923" y="609600"/>
            <a:ext cx="6628583" cy="2362611"/>
          </a:xfrm>
        </p:spPr>
        <p:txBody>
          <a:bodyPr vert="horz" lIns="91440" tIns="45720" rIns="91440" bIns="45720" rtlCol="0" anchor="ctr">
            <a:normAutofit fontScale="92500" lnSpcReduction="10000"/>
          </a:bodyPr>
          <a:lstStyle/>
          <a:p>
            <a:pPr algn="l"/>
            <a:r>
              <a:rPr lang="en-US" sz="2400" dirty="0"/>
              <a:t>Advanced Transdisciplinary Infant Family Early Childhood Mental Health Practitioner</a:t>
            </a:r>
          </a:p>
          <a:p>
            <a:pPr algn="l"/>
            <a:r>
              <a:rPr lang="en-US" sz="2400" dirty="0"/>
              <a:t>Regional Consultant Mentor</a:t>
            </a:r>
          </a:p>
          <a:p>
            <a:pPr algn="l"/>
            <a:r>
              <a:rPr lang="en-US" sz="2400" dirty="0"/>
              <a:t>Child Development Professor</a:t>
            </a:r>
            <a:br>
              <a:rPr lang="en-US" sz="2400" dirty="0"/>
            </a:br>
            <a:br>
              <a:rPr lang="en-US" sz="2400" dirty="0"/>
            </a:br>
            <a:r>
              <a:rPr lang="en-US" sz="2400" dirty="0"/>
              <a:t>vanessaba@cos.edu</a:t>
            </a:r>
          </a:p>
        </p:txBody>
      </p:sp>
      <p:pic>
        <p:nvPicPr>
          <p:cNvPr id="10" name="Picture 9">
            <a:extLst>
              <a:ext uri="{FF2B5EF4-FFF2-40B4-BE49-F238E27FC236}">
                <a16:creationId xmlns:a16="http://schemas.microsoft.com/office/drawing/2014/main" id="{B6D0B4B2-DC2B-48B6-BA13-E331D6ECF061}"/>
              </a:ext>
            </a:extLst>
          </p:cNvPr>
          <p:cNvPicPr>
            <a:picLocks noChangeAspect="1"/>
          </p:cNvPicPr>
          <p:nvPr/>
        </p:nvPicPr>
        <p:blipFill rotWithShape="1">
          <a:blip r:embed="rId3"/>
          <a:srcRect l="12338" r="13491" b="-1"/>
          <a:stretch/>
        </p:blipFill>
        <p:spPr>
          <a:xfrm>
            <a:off x="895352" y="3225959"/>
            <a:ext cx="3340921" cy="2677887"/>
          </a:xfrm>
          <a:prstGeom prst="roundRect">
            <a:avLst>
              <a:gd name="adj" fmla="val 0"/>
            </a:avLst>
          </a:prstGeom>
          <a:ln w="38100">
            <a:noFill/>
          </a:ln>
          <a:effectLst>
            <a:innerShdw blurRad="57150" dist="38100" dir="14460000">
              <a:srgbClr val="000000">
                <a:alpha val="70000"/>
              </a:srgbClr>
            </a:innerShdw>
          </a:effectLst>
        </p:spPr>
      </p:pic>
      <p:pic>
        <p:nvPicPr>
          <p:cNvPr id="9" name="Picture 8">
            <a:extLst>
              <a:ext uri="{FF2B5EF4-FFF2-40B4-BE49-F238E27FC236}">
                <a16:creationId xmlns:a16="http://schemas.microsoft.com/office/drawing/2014/main" id="{D8FD71C5-DBEE-43C3-9D44-0F7059E072C5}"/>
              </a:ext>
            </a:extLst>
          </p:cNvPr>
          <p:cNvPicPr>
            <a:picLocks noChangeAspect="1"/>
          </p:cNvPicPr>
          <p:nvPr/>
        </p:nvPicPr>
        <p:blipFill rotWithShape="1">
          <a:blip r:embed="rId4"/>
          <a:srcRect t="14794" r="4" b="4"/>
          <a:stretch/>
        </p:blipFill>
        <p:spPr>
          <a:xfrm>
            <a:off x="4413020" y="3225959"/>
            <a:ext cx="3337560" cy="2677887"/>
          </a:xfrm>
          <a:prstGeom prst="roundRect">
            <a:avLst>
              <a:gd name="adj" fmla="val 0"/>
            </a:avLst>
          </a:prstGeom>
          <a:ln w="38100">
            <a:noFill/>
          </a:ln>
          <a:effectLst>
            <a:innerShdw blurRad="57150" dist="38100" dir="14460000">
              <a:srgbClr val="000000">
                <a:alpha val="70000"/>
              </a:srgbClr>
            </a:innerShdw>
          </a:effectLst>
        </p:spPr>
      </p:pic>
      <p:pic>
        <p:nvPicPr>
          <p:cNvPr id="8" name="Picture Placeholder 7" descr="A group of people sitting on a bench posing for the camera&#10;&#10;Description automatically generated">
            <a:extLst>
              <a:ext uri="{FF2B5EF4-FFF2-40B4-BE49-F238E27FC236}">
                <a16:creationId xmlns:a16="http://schemas.microsoft.com/office/drawing/2014/main" id="{3F7A3888-8068-45BA-8118-DDF41910A6D9}"/>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l="4889" r="11922" b="5"/>
          <a:stretch/>
        </p:blipFill>
        <p:spPr>
          <a:xfrm>
            <a:off x="7927327" y="3225959"/>
            <a:ext cx="3337560" cy="2677887"/>
          </a:xfrm>
          <a:prstGeom prst="roundRect">
            <a:avLst>
              <a:gd name="adj" fmla="val 0"/>
            </a:avLst>
          </a:prstGeom>
          <a:ln w="38100">
            <a:noFill/>
          </a:ln>
          <a:effectLst>
            <a:innerShdw blurRad="57150" dist="38100" dir="14460000">
              <a:srgbClr val="000000">
                <a:alpha val="70000"/>
              </a:srgbClr>
            </a:innerShdw>
          </a:effectLst>
        </p:spPr>
      </p:pic>
    </p:spTree>
    <p:extLst>
      <p:ext uri="{BB962C8B-B14F-4D97-AF65-F5344CB8AC3E}">
        <p14:creationId xmlns:p14="http://schemas.microsoft.com/office/powerpoint/2010/main" val="2364494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451579-3212-4ABF-85E5-F96E9B8880F6}"/>
              </a:ext>
            </a:extLst>
          </p:cNvPr>
          <p:cNvSpPr>
            <a:spLocks noGrp="1"/>
          </p:cNvSpPr>
          <p:nvPr>
            <p:ph type="title"/>
          </p:nvPr>
        </p:nvSpPr>
        <p:spPr/>
        <p:txBody>
          <a:bodyPr/>
          <a:lstStyle/>
          <a:p>
            <a:r>
              <a:rPr lang="en-US" dirty="0"/>
              <a:t>What is geometry?</a:t>
            </a:r>
          </a:p>
        </p:txBody>
      </p:sp>
      <p:graphicFrame>
        <p:nvGraphicFramePr>
          <p:cNvPr id="6" name="Content Placeholder 5">
            <a:extLst>
              <a:ext uri="{FF2B5EF4-FFF2-40B4-BE49-F238E27FC236}">
                <a16:creationId xmlns:a16="http://schemas.microsoft.com/office/drawing/2014/main" id="{EBF64ECA-E803-47D6-9D3F-7D25385F0390}"/>
              </a:ext>
            </a:extLst>
          </p:cNvPr>
          <p:cNvGraphicFramePr>
            <a:graphicFrameLocks noGrp="1"/>
          </p:cNvGraphicFramePr>
          <p:nvPr>
            <p:ph idx="1"/>
            <p:extLst>
              <p:ext uri="{D42A27DB-BD31-4B8C-83A1-F6EECF244321}">
                <p14:modId xmlns:p14="http://schemas.microsoft.com/office/powerpoint/2010/main" val="2842514920"/>
              </p:ext>
            </p:extLst>
          </p:nvPr>
        </p:nvGraphicFramePr>
        <p:xfrm>
          <a:off x="914400" y="1731963"/>
          <a:ext cx="10353675" cy="4059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644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9E2C5DD-1754-4510-9314-241E67D12E18}"/>
              </a:ext>
            </a:extLst>
          </p:cNvPr>
          <p:cNvSpPr>
            <a:spLocks noGrp="1"/>
          </p:cNvSpPr>
          <p:nvPr>
            <p:ph type="title"/>
          </p:nvPr>
        </p:nvSpPr>
        <p:spPr>
          <a:xfrm>
            <a:off x="913795" y="609600"/>
            <a:ext cx="3078749" cy="970450"/>
          </a:xfrm>
        </p:spPr>
        <p:txBody>
          <a:bodyPr vert="horz" lIns="91440" tIns="45720" rIns="91440" bIns="45720" rtlCol="0" anchor="b">
            <a:normAutofit/>
          </a:bodyPr>
          <a:lstStyle/>
          <a:p>
            <a:pPr algn="l"/>
            <a:r>
              <a:rPr lang="en-US" sz="2800">
                <a:ln>
                  <a:solidFill>
                    <a:srgbClr val="404040">
                      <a:alpha val="10000"/>
                    </a:srgbClr>
                  </a:solidFill>
                </a:ln>
                <a:solidFill>
                  <a:srgbClr val="DADADA"/>
                </a:solidFill>
              </a:rPr>
              <a:t>Reflection</a:t>
            </a:r>
          </a:p>
        </p:txBody>
      </p:sp>
      <p:sp>
        <p:nvSpPr>
          <p:cNvPr id="8" name="Text Placeholder 7">
            <a:extLst>
              <a:ext uri="{FF2B5EF4-FFF2-40B4-BE49-F238E27FC236}">
                <a16:creationId xmlns:a16="http://schemas.microsoft.com/office/drawing/2014/main" id="{58BEE0CF-A0F5-4E63-8EB3-1AE0182BCE4B}"/>
              </a:ext>
            </a:extLst>
          </p:cNvPr>
          <p:cNvSpPr>
            <a:spLocks noGrp="1"/>
          </p:cNvSpPr>
          <p:nvPr>
            <p:ph type="body" sz="half" idx="2"/>
          </p:nvPr>
        </p:nvSpPr>
        <p:spPr>
          <a:xfrm>
            <a:off x="913795" y="1732449"/>
            <a:ext cx="3078749" cy="4482084"/>
          </a:xfrm>
        </p:spPr>
        <p:txBody>
          <a:bodyPr vert="horz" lIns="91440" tIns="45720" rIns="91440" bIns="45720" rtlCol="0" anchor="t">
            <a:normAutofit/>
          </a:bodyPr>
          <a:lstStyle/>
          <a:p>
            <a:pPr algn="l"/>
            <a:r>
              <a:rPr lang="en-US" sz="2800" dirty="0">
                <a:ln>
                  <a:solidFill>
                    <a:srgbClr val="404040">
                      <a:alpha val="10000"/>
                    </a:srgbClr>
                  </a:solidFill>
                </a:ln>
                <a:solidFill>
                  <a:srgbClr val="DADADA"/>
                </a:solidFill>
              </a:rPr>
              <a:t>Make a list of all the geometry ideas you think children need to learn or can work on in preschool. </a:t>
            </a:r>
          </a:p>
        </p:txBody>
      </p:sp>
      <p:pic>
        <p:nvPicPr>
          <p:cNvPr id="3074" name="Picture 2" descr="Image result for geometry">
            <a:extLst>
              <a:ext uri="{FF2B5EF4-FFF2-40B4-BE49-F238E27FC236}">
                <a16:creationId xmlns:a16="http://schemas.microsoft.com/office/drawing/2014/main" id="{EAB4DBA4-719B-4EE6-95D2-97FD7A32974A}"/>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16961" b="-2"/>
          <a:stretch/>
        </p:blipFill>
        <p:spPr bwMode="auto">
          <a:xfrm>
            <a:off x="4906339" y="767500"/>
            <a:ext cx="6642193" cy="532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491600"/>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C44F63B-FA4B-4F63-8EF0-74ABF727A14E}"/>
              </a:ext>
            </a:extLst>
          </p:cNvPr>
          <p:cNvSpPr>
            <a:spLocks noGrp="1"/>
          </p:cNvSpPr>
          <p:nvPr>
            <p:ph type="body" sz="half" idx="2"/>
          </p:nvPr>
        </p:nvSpPr>
        <p:spPr/>
        <p:txBody>
          <a:bodyPr>
            <a:normAutofit/>
          </a:bodyPr>
          <a:lstStyle/>
          <a:p>
            <a:r>
              <a:rPr lang="en-US" sz="3600" dirty="0"/>
              <a:t>Classification &amp; Identification</a:t>
            </a:r>
          </a:p>
        </p:txBody>
      </p:sp>
      <p:pic>
        <p:nvPicPr>
          <p:cNvPr id="10" name="Picture 9">
            <a:hlinkClick r:id="rId3"/>
            <a:extLst>
              <a:ext uri="{FF2B5EF4-FFF2-40B4-BE49-F238E27FC236}">
                <a16:creationId xmlns:a16="http://schemas.microsoft.com/office/drawing/2014/main" id="{C791714F-BAC4-4C9C-8963-4704B346146F}"/>
              </a:ext>
            </a:extLst>
          </p:cNvPr>
          <p:cNvPicPr>
            <a:picLocks noChangeAspect="1"/>
          </p:cNvPicPr>
          <p:nvPr/>
        </p:nvPicPr>
        <p:blipFill rotWithShape="1">
          <a:blip r:embed="rId4"/>
          <a:srcRect l="21533" t="29867" r="18190" b="13298"/>
          <a:stretch/>
        </p:blipFill>
        <p:spPr>
          <a:xfrm>
            <a:off x="913795" y="269771"/>
            <a:ext cx="10353762" cy="3895830"/>
          </a:xfrm>
          <a:prstGeom prst="rect">
            <a:avLst/>
          </a:prstGeom>
        </p:spPr>
      </p:pic>
    </p:spTree>
    <p:extLst>
      <p:ext uri="{BB962C8B-B14F-4D97-AF65-F5344CB8AC3E}">
        <p14:creationId xmlns:p14="http://schemas.microsoft.com/office/powerpoint/2010/main" val="4079958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412B15-61E6-47F5-AFB9-FE913AE2EE79}"/>
              </a:ext>
            </a:extLst>
          </p:cNvPr>
          <p:cNvSpPr>
            <a:spLocks noGrp="1"/>
          </p:cNvSpPr>
          <p:nvPr>
            <p:ph type="title"/>
          </p:nvPr>
        </p:nvSpPr>
        <p:spPr>
          <a:xfrm>
            <a:off x="5369441" y="1233378"/>
            <a:ext cx="5441285" cy="2364964"/>
          </a:xfrm>
        </p:spPr>
        <p:txBody>
          <a:bodyPr vert="horz" lIns="91440" tIns="45720" rIns="91440" bIns="45720" rtlCol="0" anchor="b">
            <a:normAutofit/>
          </a:bodyPr>
          <a:lstStyle/>
          <a:p>
            <a:r>
              <a:rPr lang="en-US" sz="5400" dirty="0"/>
              <a:t>Article Handout</a:t>
            </a:r>
          </a:p>
        </p:txBody>
      </p:sp>
      <p:pic>
        <p:nvPicPr>
          <p:cNvPr id="13" name="Picture 12">
            <a:extLst>
              <a:ext uri="{FF2B5EF4-FFF2-40B4-BE49-F238E27FC236}">
                <a16:creationId xmlns:a16="http://schemas.microsoft.com/office/drawing/2014/main" id="{76AAFF90-89E1-46D5-B8B5-3BFDBB92D8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8" name="Picture 7">
            <a:extLst>
              <a:ext uri="{FF2B5EF4-FFF2-40B4-BE49-F238E27FC236}">
                <a16:creationId xmlns:a16="http://schemas.microsoft.com/office/drawing/2014/main" id="{D5E47CF5-087A-4D45-BAD2-D7465657A281}"/>
              </a:ext>
            </a:extLst>
          </p:cNvPr>
          <p:cNvPicPr>
            <a:picLocks noChangeAspect="1"/>
          </p:cNvPicPr>
          <p:nvPr/>
        </p:nvPicPr>
        <p:blipFill rotWithShape="1">
          <a:blip r:embed="rId5"/>
          <a:srcRect l="18616" t="12574" r="47356" b="13069"/>
          <a:stretch/>
        </p:blipFill>
        <p:spPr>
          <a:xfrm>
            <a:off x="558661" y="715640"/>
            <a:ext cx="4690532" cy="5765404"/>
          </a:xfrm>
          <a:prstGeom prst="rect">
            <a:avLst/>
          </a:prstGeom>
        </p:spPr>
      </p:pic>
    </p:spTree>
    <p:extLst>
      <p:ext uri="{BB962C8B-B14F-4D97-AF65-F5344CB8AC3E}">
        <p14:creationId xmlns:p14="http://schemas.microsoft.com/office/powerpoint/2010/main" val="1814763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4"/>
            <a:extLst>
              <a:ext uri="{FF2B5EF4-FFF2-40B4-BE49-F238E27FC236}">
                <a16:creationId xmlns:a16="http://schemas.microsoft.com/office/drawing/2014/main" id="{1DED854C-7E76-4270-B0E6-A015EF9ACC32}"/>
              </a:ext>
            </a:extLst>
          </p:cNvPr>
          <p:cNvPicPr>
            <a:picLocks noChangeAspect="1"/>
          </p:cNvPicPr>
          <p:nvPr/>
        </p:nvPicPr>
        <p:blipFill rotWithShape="1">
          <a:blip r:embed="rId5"/>
          <a:srcRect l="30139" t="25952" r="28894" b="15539"/>
          <a:stretch/>
        </p:blipFill>
        <p:spPr>
          <a:xfrm>
            <a:off x="725064" y="694793"/>
            <a:ext cx="6810270" cy="5468414"/>
          </a:xfrm>
          <a:prstGeom prst="rect">
            <a:avLst/>
          </a:prstGeom>
        </p:spPr>
      </p:pic>
      <p:sp>
        <p:nvSpPr>
          <p:cNvPr id="8" name="Title 6">
            <a:extLst>
              <a:ext uri="{FF2B5EF4-FFF2-40B4-BE49-F238E27FC236}">
                <a16:creationId xmlns:a16="http://schemas.microsoft.com/office/drawing/2014/main" id="{DFEF00C0-998F-4785-BDDD-37DD9F955B43}"/>
              </a:ext>
            </a:extLst>
          </p:cNvPr>
          <p:cNvSpPr>
            <a:spLocks noGrp="1"/>
          </p:cNvSpPr>
          <p:nvPr>
            <p:ph type="title"/>
          </p:nvPr>
        </p:nvSpPr>
        <p:spPr>
          <a:xfrm>
            <a:off x="8507614" y="2246517"/>
            <a:ext cx="3563259" cy="2364964"/>
          </a:xfrm>
        </p:spPr>
        <p:txBody>
          <a:bodyPr vert="horz" lIns="91440" tIns="45720" rIns="91440" bIns="45720" rtlCol="0" anchor="b">
            <a:normAutofit fontScale="90000"/>
          </a:bodyPr>
          <a:lstStyle/>
          <a:p>
            <a:r>
              <a:rPr lang="en-US" sz="5400" dirty="0"/>
              <a:t>Map Making Activity</a:t>
            </a:r>
          </a:p>
        </p:txBody>
      </p:sp>
    </p:spTree>
    <p:extLst>
      <p:ext uri="{BB962C8B-B14F-4D97-AF65-F5344CB8AC3E}">
        <p14:creationId xmlns:p14="http://schemas.microsoft.com/office/powerpoint/2010/main" val="1571974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026" name="Picture 2" descr="A view of a city street filled with lots of traffic&#10;&#10;Description automatically generated">
            <a:extLst>
              <a:ext uri="{FF2B5EF4-FFF2-40B4-BE49-F238E27FC236}">
                <a16:creationId xmlns:a16="http://schemas.microsoft.com/office/drawing/2014/main" id="{39F505EC-3A0C-4814-85B1-6B759EA541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868" b="86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824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1B064E-D69A-4117-886B-93DCCB1A81AF}"/>
              </a:ext>
            </a:extLst>
          </p:cNvPr>
          <p:cNvPicPr>
            <a:picLocks noChangeAspect="1"/>
          </p:cNvPicPr>
          <p:nvPr/>
        </p:nvPicPr>
        <p:blipFill rotWithShape="1">
          <a:blip r:embed="rId2"/>
          <a:srcRect l="20937" t="18875" r="22187" b="5533"/>
          <a:stretch/>
        </p:blipFill>
        <p:spPr>
          <a:xfrm>
            <a:off x="428625" y="240323"/>
            <a:ext cx="11334750" cy="6377354"/>
          </a:xfrm>
          <a:prstGeom prst="rect">
            <a:avLst/>
          </a:prstGeom>
        </p:spPr>
      </p:pic>
    </p:spTree>
    <p:extLst>
      <p:ext uri="{BB962C8B-B14F-4D97-AF65-F5344CB8AC3E}">
        <p14:creationId xmlns:p14="http://schemas.microsoft.com/office/powerpoint/2010/main" val="1261178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Picture Placeholder 4" descr="A close up of a map&#10;&#10;Description automatically generated">
            <a:extLst>
              <a:ext uri="{FF2B5EF4-FFF2-40B4-BE49-F238E27FC236}">
                <a16:creationId xmlns:a16="http://schemas.microsoft.com/office/drawing/2014/main" id="{5E732A7E-3E43-4C1B-A423-A30B537BF100}"/>
              </a:ext>
            </a:extLst>
          </p:cNvPr>
          <p:cNvPicPr>
            <a:picLocks noGrp="1" noChangeAspect="1"/>
          </p:cNvPicPr>
          <p:nvPr>
            <p:ph type="pic" idx="1"/>
          </p:nvPr>
        </p:nvPicPr>
        <p:blipFill rotWithShape="1">
          <a:blip r:embed="rId4"/>
          <a:srcRect t="1450" b="29743"/>
          <a:stretch/>
        </p:blipFill>
        <p:spPr>
          <a:xfrm>
            <a:off x="20" y="10"/>
            <a:ext cx="12191981" cy="6857990"/>
          </a:xfrm>
          <a:prstGeom prst="rect">
            <a:avLst/>
          </a:prstGeom>
        </p:spPr>
      </p:pic>
      <p:sp useBgFill="1">
        <p:nvSpPr>
          <p:cNvPr id="14" name="Freeform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028777"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C4791E7-A261-47BC-8FBF-DA353DEEF297}"/>
              </a:ext>
            </a:extLst>
          </p:cNvPr>
          <p:cNvSpPr>
            <a:spLocks noGrp="1"/>
          </p:cNvSpPr>
          <p:nvPr>
            <p:ph type="title"/>
          </p:nvPr>
        </p:nvSpPr>
        <p:spPr>
          <a:xfrm>
            <a:off x="1316965" y="1673524"/>
            <a:ext cx="3485073" cy="2420504"/>
          </a:xfrm>
        </p:spPr>
        <p:txBody>
          <a:bodyPr vert="horz" lIns="91440" tIns="45720" rIns="91440" bIns="45720" rtlCol="0" anchor="b">
            <a:normAutofit/>
          </a:bodyPr>
          <a:lstStyle/>
          <a:p>
            <a:r>
              <a:rPr lang="en-US" sz="4000" dirty="0"/>
              <a:t>Describe, Draw, Describe</a:t>
            </a:r>
          </a:p>
        </p:txBody>
      </p:sp>
      <p:sp>
        <p:nvSpPr>
          <p:cNvPr id="4" name="Text Placeholder 3">
            <a:extLst>
              <a:ext uri="{FF2B5EF4-FFF2-40B4-BE49-F238E27FC236}">
                <a16:creationId xmlns:a16="http://schemas.microsoft.com/office/drawing/2014/main" id="{62F00F8E-BEC0-4CDF-A200-25BB43AE9D18}"/>
              </a:ext>
            </a:extLst>
          </p:cNvPr>
          <p:cNvSpPr>
            <a:spLocks noGrp="1"/>
          </p:cNvSpPr>
          <p:nvPr>
            <p:ph type="body" sz="half" idx="2"/>
          </p:nvPr>
        </p:nvSpPr>
        <p:spPr>
          <a:xfrm>
            <a:off x="1316963" y="4157933"/>
            <a:ext cx="3485072" cy="1026544"/>
          </a:xfrm>
        </p:spPr>
        <p:txBody>
          <a:bodyPr vert="horz" lIns="91440" tIns="45720" rIns="91440" bIns="45720" rtlCol="0" anchor="t">
            <a:normAutofit/>
          </a:bodyPr>
          <a:lstStyle/>
          <a:p>
            <a:pPr algn="l"/>
            <a:r>
              <a:rPr lang="en-US" sz="2000">
                <a:solidFill>
                  <a:srgbClr val="78B2F2"/>
                </a:solidFill>
              </a:rPr>
              <a:t>A lesson in geometry</a:t>
            </a:r>
          </a:p>
        </p:txBody>
      </p:sp>
      <p:sp>
        <p:nvSpPr>
          <p:cNvPr id="15" name="Rectangle: Rounded Corners 11">
            <a:extLst>
              <a:ext uri="{FF2B5EF4-FFF2-40B4-BE49-F238E27FC236}">
                <a16:creationId xmlns:a16="http://schemas.microsoft.com/office/drawing/2014/main" id="{4B652971-064F-4B32-A213-B326E652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9677" y="1595889"/>
            <a:ext cx="3749615" cy="3680604"/>
          </a:xfrm>
          <a:prstGeom prst="roundRect">
            <a:avLst>
              <a:gd name="adj" fmla="val 2847"/>
            </a:avLst>
          </a:prstGeom>
          <a:no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862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9749D939-F36D-420C-B21D-EA07C4FD24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13884" y="547806"/>
            <a:ext cx="4910032" cy="5670113"/>
          </a:xfrm>
          <a:prstGeom prst="rect">
            <a:avLst/>
          </a:prstGeom>
        </p:spPr>
      </p:pic>
      <p:pic>
        <p:nvPicPr>
          <p:cNvPr id="2053" name="Picture 5">
            <a:extLst>
              <a:ext uri="{FF2B5EF4-FFF2-40B4-BE49-F238E27FC236}">
                <a16:creationId xmlns:a16="http://schemas.microsoft.com/office/drawing/2014/main" id="{B0B1795A-3E4C-402F-BE2B-E128B9DD56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75" r="42935" b="-1"/>
          <a:stretch/>
        </p:blipFill>
        <p:spPr bwMode="auto">
          <a:xfrm>
            <a:off x="1509806" y="1064806"/>
            <a:ext cx="3897108" cy="4633350"/>
          </a:xfrm>
          <a:prstGeom prst="rect">
            <a:avLst/>
          </a:prstGeom>
          <a:noFill/>
          <a:ln w="50800" cap="rnd">
            <a:noFill/>
          </a:ln>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BAFEBECF-D3BF-4232-9418-751244FB5F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245648" y="547806"/>
            <a:ext cx="4910032" cy="5670113"/>
          </a:xfrm>
          <a:prstGeom prst="rect">
            <a:avLst/>
          </a:prstGeom>
        </p:spPr>
      </p:pic>
      <p:pic>
        <p:nvPicPr>
          <p:cNvPr id="2055" name="Picture 7">
            <a:extLst>
              <a:ext uri="{FF2B5EF4-FFF2-40B4-BE49-F238E27FC236}">
                <a16:creationId xmlns:a16="http://schemas.microsoft.com/office/drawing/2014/main" id="{9D098F7A-6C94-482A-86DB-490F26B978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642" r="-3" b="-3"/>
          <a:stretch/>
        </p:blipFill>
        <p:spPr bwMode="auto">
          <a:xfrm>
            <a:off x="6741570" y="1064806"/>
            <a:ext cx="3897108" cy="4633350"/>
          </a:xfrm>
          <a:prstGeom prst="rect">
            <a:avLst/>
          </a:prstGeom>
          <a:noFill/>
          <a:ln w="50800" cap="rnd">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006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D28C1276-E77E-4882-AF5E-09FCFD4F4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5720" y="968938"/>
            <a:ext cx="4969789" cy="4932523"/>
          </a:xfrm>
          <a:prstGeom prst="rect">
            <a:avLst/>
          </a:prstGeom>
          <a:solidFill>
            <a:srgbClr val="FFFFFF"/>
          </a:solidFill>
          <a:ln w="19050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CD958846-8EA9-4FA5-997E-E5926DAEAA6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86933" y="1848602"/>
            <a:ext cx="4346843" cy="3173195"/>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04E7FB30-D521-4624-BFB3-1B17B8FDF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7242" y="968938"/>
            <a:ext cx="4969789" cy="4932523"/>
          </a:xfrm>
          <a:prstGeom prst="rect">
            <a:avLst/>
          </a:prstGeom>
          <a:solidFill>
            <a:srgbClr val="FFFFFF"/>
          </a:solidFill>
          <a:ln w="19050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268BF539-92CD-462E-9148-D827784E04B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88714" y="1848601"/>
            <a:ext cx="4346843" cy="3173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651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A971E35-E415-4B75-B768-22ED0C10B37F}"/>
              </a:ext>
            </a:extLst>
          </p:cNvPr>
          <p:cNvSpPr>
            <a:spLocks noGrp="1"/>
          </p:cNvSpPr>
          <p:nvPr>
            <p:ph type="title"/>
          </p:nvPr>
        </p:nvSpPr>
        <p:spPr/>
        <p:txBody>
          <a:bodyPr/>
          <a:lstStyle/>
          <a:p>
            <a:r>
              <a:rPr lang="en-US" dirty="0"/>
              <a:t>Development &amp; Research in Early Math Education</a:t>
            </a:r>
          </a:p>
        </p:txBody>
      </p:sp>
      <p:pic>
        <p:nvPicPr>
          <p:cNvPr id="16" name="Picture Placeholder 15">
            <a:extLst>
              <a:ext uri="{FF2B5EF4-FFF2-40B4-BE49-F238E27FC236}">
                <a16:creationId xmlns:a16="http://schemas.microsoft.com/office/drawing/2014/main" id="{D8E02963-76B0-4ABD-8C25-9203F1E12E54}"/>
              </a:ext>
            </a:extLst>
          </p:cNvPr>
          <p:cNvPicPr>
            <a:picLocks noGrp="1" noChangeAspect="1"/>
          </p:cNvPicPr>
          <p:nvPr>
            <p:ph type="pic" idx="1"/>
          </p:nvPr>
        </p:nvPicPr>
        <p:blipFill>
          <a:blip r:embed="rId4"/>
          <a:srcRect t="18147" b="18147"/>
          <a:stretch>
            <a:fillRect/>
          </a:stretch>
        </p:blipFill>
        <p:spPr>
          <a:prstGeom prst="rect">
            <a:avLst/>
          </a:prstGeom>
        </p:spPr>
      </p:pic>
      <p:sp>
        <p:nvSpPr>
          <p:cNvPr id="15" name="Text Placeholder 14">
            <a:extLst>
              <a:ext uri="{FF2B5EF4-FFF2-40B4-BE49-F238E27FC236}">
                <a16:creationId xmlns:a16="http://schemas.microsoft.com/office/drawing/2014/main" id="{401F4C4B-1B22-43EA-BD95-C68EDE15F552}"/>
              </a:ext>
            </a:extLst>
          </p:cNvPr>
          <p:cNvSpPr>
            <a:spLocks noGrp="1"/>
          </p:cNvSpPr>
          <p:nvPr>
            <p:ph type="body" sz="half" idx="2"/>
          </p:nvPr>
        </p:nvSpPr>
        <p:spPr/>
        <p:txBody>
          <a:bodyPr>
            <a:normAutofit/>
          </a:bodyPr>
          <a:lstStyle/>
          <a:p>
            <a:r>
              <a:rPr lang="en-US" sz="3200">
                <a:hlinkClick r:id="rId5"/>
              </a:rPr>
              <a:t>http://prek-math-te.stanford.edu/</a:t>
            </a:r>
            <a:endParaRPr lang="en-US" sz="3200"/>
          </a:p>
        </p:txBody>
      </p:sp>
    </p:spTree>
    <p:extLst>
      <p:ext uri="{BB962C8B-B14F-4D97-AF65-F5344CB8AC3E}">
        <p14:creationId xmlns:p14="http://schemas.microsoft.com/office/powerpoint/2010/main" val="1062984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4102" name="Rectangle 72">
            <a:extLst>
              <a:ext uri="{FF2B5EF4-FFF2-40B4-BE49-F238E27FC236}">
                <a16:creationId xmlns:a16="http://schemas.microsoft.com/office/drawing/2014/main" id="{0227EC41-3856-4540-A198-073E05930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5720" y="968938"/>
            <a:ext cx="10278846" cy="4932523"/>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3" name="Rectangle 74">
            <a:extLst>
              <a:ext uri="{FF2B5EF4-FFF2-40B4-BE49-F238E27FC236}">
                <a16:creationId xmlns:a16="http://schemas.microsoft.com/office/drawing/2014/main" id="{362E73E5-127F-4651-9BAF-600646EC7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5720" y="968938"/>
            <a:ext cx="10278846" cy="49325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a:extLst>
              <a:ext uri="{FF2B5EF4-FFF2-40B4-BE49-F238E27FC236}">
                <a16:creationId xmlns:a16="http://schemas.microsoft.com/office/drawing/2014/main" id="{97A55D3B-D6C6-492B-B9CE-89D9B0695D8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86934" y="1807034"/>
            <a:ext cx="4668576" cy="32563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910A9FE-699F-46DF-B097-35492595E61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75750" y="1807034"/>
            <a:ext cx="4668576" cy="325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349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7AF28B-6A2E-4C87-86AC-1BCDEFDC1446}"/>
              </a:ext>
            </a:extLst>
          </p:cNvPr>
          <p:cNvPicPr>
            <a:picLocks noChangeAspect="1"/>
          </p:cNvPicPr>
          <p:nvPr/>
        </p:nvPicPr>
        <p:blipFill rotWithShape="1">
          <a:blip r:embed="rId2"/>
          <a:srcRect l="20781" t="15539" r="21875" b="8313"/>
          <a:stretch/>
        </p:blipFill>
        <p:spPr>
          <a:xfrm>
            <a:off x="952500" y="271579"/>
            <a:ext cx="10287000" cy="6314841"/>
          </a:xfrm>
          <a:prstGeom prst="rect">
            <a:avLst/>
          </a:prstGeom>
        </p:spPr>
      </p:pic>
    </p:spTree>
    <p:extLst>
      <p:ext uri="{BB962C8B-B14F-4D97-AF65-F5344CB8AC3E}">
        <p14:creationId xmlns:p14="http://schemas.microsoft.com/office/powerpoint/2010/main" val="3087624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E0C7A-2198-4D15-A24D-95F9235EAD52}"/>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n-US" sz="4800"/>
              <a:t>Thinking About Thinking</a:t>
            </a:r>
          </a:p>
        </p:txBody>
      </p:sp>
      <p:pic>
        <p:nvPicPr>
          <p:cNvPr id="4" name="Content Placeholder 3" descr="A screenshot of a computer screen&#10;&#10;Description automatically generated">
            <a:hlinkClick r:id="rId4"/>
            <a:extLst>
              <a:ext uri="{FF2B5EF4-FFF2-40B4-BE49-F238E27FC236}">
                <a16:creationId xmlns:a16="http://schemas.microsoft.com/office/drawing/2014/main" id="{C9E1C897-1292-4F08-BD98-F7594EF48098}"/>
              </a:ext>
            </a:extLst>
          </p:cNvPr>
          <p:cNvPicPr>
            <a:picLocks noChangeAspect="1"/>
          </p:cNvPicPr>
          <p:nvPr/>
        </p:nvPicPr>
        <p:blipFill rotWithShape="1">
          <a:blip r:embed="rId5"/>
          <a:srcRect l="22195" t="22416" r="20130" b="20925"/>
          <a:stretch/>
        </p:blipFill>
        <p:spPr>
          <a:xfrm>
            <a:off x="3159108" y="643463"/>
            <a:ext cx="5880572" cy="3249553"/>
          </a:xfrm>
          <a:prstGeom prst="rect">
            <a:avLst/>
          </a:prstGeom>
        </p:spPr>
      </p:pic>
    </p:spTree>
    <p:extLst>
      <p:ext uri="{BB962C8B-B14F-4D97-AF65-F5344CB8AC3E}">
        <p14:creationId xmlns:p14="http://schemas.microsoft.com/office/powerpoint/2010/main" val="1470689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Picture 4" descr="A fountain in the middle of a city at night&#10;&#10;Description automatically generated">
            <a:extLst>
              <a:ext uri="{FF2B5EF4-FFF2-40B4-BE49-F238E27FC236}">
                <a16:creationId xmlns:a16="http://schemas.microsoft.com/office/drawing/2014/main" id="{AEB793F9-D8B7-41B3-B5CE-FC38F4E3F11E}"/>
              </a:ext>
            </a:extLst>
          </p:cNvPr>
          <p:cNvPicPr>
            <a:picLocks noChangeAspect="1"/>
          </p:cNvPicPr>
          <p:nvPr/>
        </p:nvPicPr>
        <p:blipFill rotWithShape="1">
          <a:blip r:embed="rId3"/>
          <a:srcRect t="15730"/>
          <a:stretch/>
        </p:blipFill>
        <p:spPr>
          <a:xfrm>
            <a:off x="20" y="10"/>
            <a:ext cx="12191980" cy="6857990"/>
          </a:xfrm>
          <a:prstGeom prst="rect">
            <a:avLst/>
          </a:prstGeom>
        </p:spPr>
      </p:pic>
      <p:sp useBgFill="1">
        <p:nvSpPr>
          <p:cNvPr id="16"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2769538"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807B95D-D431-4B5C-97DE-7F5E07666EFB}"/>
              </a:ext>
            </a:extLst>
          </p:cNvPr>
          <p:cNvSpPr>
            <a:spLocks noGrp="1"/>
          </p:cNvSpPr>
          <p:nvPr>
            <p:ph type="title"/>
          </p:nvPr>
        </p:nvSpPr>
        <p:spPr>
          <a:xfrm>
            <a:off x="804335" y="3496574"/>
            <a:ext cx="6436104" cy="1138686"/>
          </a:xfrm>
        </p:spPr>
        <p:txBody>
          <a:bodyPr vert="horz" lIns="91440" tIns="45720" rIns="91440" bIns="45720" rtlCol="0" anchor="b">
            <a:normAutofit/>
          </a:bodyPr>
          <a:lstStyle/>
          <a:p>
            <a:pPr algn="l"/>
            <a:r>
              <a:rPr lang="en-US" sz="4400"/>
              <a:t>Measurement &amp; Data</a:t>
            </a:r>
          </a:p>
        </p:txBody>
      </p:sp>
      <p:sp>
        <p:nvSpPr>
          <p:cNvPr id="3" name="Text Placeholder 2">
            <a:extLst>
              <a:ext uri="{FF2B5EF4-FFF2-40B4-BE49-F238E27FC236}">
                <a16:creationId xmlns:a16="http://schemas.microsoft.com/office/drawing/2014/main" id="{D11F03D9-8E57-4A6E-8933-1F6A5BD7871D}"/>
              </a:ext>
            </a:extLst>
          </p:cNvPr>
          <p:cNvSpPr>
            <a:spLocks noGrp="1"/>
          </p:cNvSpPr>
          <p:nvPr>
            <p:ph type="body" idx="1"/>
          </p:nvPr>
        </p:nvSpPr>
        <p:spPr>
          <a:xfrm>
            <a:off x="804335" y="4548996"/>
            <a:ext cx="6436104" cy="534838"/>
          </a:xfrm>
        </p:spPr>
        <p:txBody>
          <a:bodyPr vert="horz" lIns="91440" tIns="45720" rIns="91440" bIns="45720" rtlCol="0" anchor="t">
            <a:normAutofit/>
          </a:bodyPr>
          <a:lstStyle/>
          <a:p>
            <a:pPr algn="l"/>
            <a:r>
              <a:rPr lang="en-US" sz="1800">
                <a:solidFill>
                  <a:srgbClr val="E9BB78"/>
                </a:solidFill>
              </a:rPr>
              <a:t>COG 5</a:t>
            </a:r>
          </a:p>
        </p:txBody>
      </p:sp>
    </p:spTree>
    <p:extLst>
      <p:ext uri="{BB962C8B-B14F-4D97-AF65-F5344CB8AC3E}">
        <p14:creationId xmlns:p14="http://schemas.microsoft.com/office/powerpoint/2010/main" val="1719104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6146" name="Picture 2" descr="storytime image">
            <a:extLst>
              <a:ext uri="{FF2B5EF4-FFF2-40B4-BE49-F238E27FC236}">
                <a16:creationId xmlns:a16="http://schemas.microsoft.com/office/drawing/2014/main" id="{77AC2E99-7C17-45FA-AAAA-BA46DA863E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117" b="613"/>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1"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02706049-FA65-4080-97D9-6CF5D5065955}"/>
              </a:ext>
            </a:extLst>
          </p:cNvPr>
          <p:cNvSpPr>
            <a:spLocks noGrp="1"/>
          </p:cNvSpPr>
          <p:nvPr>
            <p:ph type="title"/>
          </p:nvPr>
        </p:nvSpPr>
        <p:spPr>
          <a:xfrm>
            <a:off x="913795" y="845388"/>
            <a:ext cx="3596420" cy="979016"/>
          </a:xfrm>
        </p:spPr>
        <p:txBody>
          <a:bodyPr vert="horz" lIns="91440" tIns="45720" rIns="91440" bIns="45720" rtlCol="0" anchor="b">
            <a:normAutofit/>
          </a:bodyPr>
          <a:lstStyle/>
          <a:p>
            <a:pPr algn="l"/>
            <a:r>
              <a:rPr lang="en-US" dirty="0"/>
              <a:t>The Mathematics of Data</a:t>
            </a:r>
            <a:endParaRPr lang="en-US"/>
          </a:p>
        </p:txBody>
      </p:sp>
      <p:sp>
        <p:nvSpPr>
          <p:cNvPr id="5" name="Content Placeholder 4">
            <a:extLst>
              <a:ext uri="{FF2B5EF4-FFF2-40B4-BE49-F238E27FC236}">
                <a16:creationId xmlns:a16="http://schemas.microsoft.com/office/drawing/2014/main" id="{DB311ADB-7629-4CCF-BB60-50714A8916E4}"/>
              </a:ext>
            </a:extLst>
          </p:cNvPr>
          <p:cNvSpPr>
            <a:spLocks noGrp="1"/>
          </p:cNvSpPr>
          <p:nvPr>
            <p:ph idx="1"/>
          </p:nvPr>
        </p:nvSpPr>
        <p:spPr>
          <a:xfrm>
            <a:off x="913795" y="1968237"/>
            <a:ext cx="3531684" cy="3679189"/>
          </a:xfrm>
        </p:spPr>
        <p:txBody>
          <a:bodyPr vert="horz" lIns="91440" tIns="45720" rIns="91440" bIns="45720" rtlCol="0" anchor="t">
            <a:normAutofit fontScale="92500"/>
          </a:bodyPr>
          <a:lstStyle/>
          <a:p>
            <a:r>
              <a:rPr lang="en-US" sz="2400" dirty="0"/>
              <a:t>Classifying &amp; Sorting</a:t>
            </a:r>
          </a:p>
          <a:p>
            <a:r>
              <a:rPr lang="en-US" sz="2400" dirty="0"/>
              <a:t>Comparing</a:t>
            </a:r>
          </a:p>
          <a:p>
            <a:r>
              <a:rPr lang="en-US" sz="2400" dirty="0"/>
              <a:t>Counting</a:t>
            </a:r>
          </a:p>
          <a:p>
            <a:r>
              <a:rPr lang="en-US" sz="2400" dirty="0"/>
              <a:t>Measuring</a:t>
            </a:r>
          </a:p>
          <a:p>
            <a:r>
              <a:rPr lang="en-US" sz="2400" dirty="0"/>
              <a:t>Representation of Data</a:t>
            </a:r>
          </a:p>
          <a:p>
            <a:r>
              <a:rPr lang="en-US" sz="2400" dirty="0"/>
              <a:t>Origin</a:t>
            </a:r>
          </a:p>
          <a:p>
            <a:r>
              <a:rPr lang="en-US" sz="2400" dirty="0"/>
              <a:t>Unit Size</a:t>
            </a:r>
          </a:p>
          <a:p>
            <a:pPr marL="36900" indent="0">
              <a:buFont typeface="Wingdings 2" charset="2"/>
              <a:buNone/>
            </a:pPr>
            <a:endParaRPr lang="en-US" sz="2400" dirty="0"/>
          </a:p>
        </p:txBody>
      </p:sp>
    </p:spTree>
    <p:extLst>
      <p:ext uri="{BB962C8B-B14F-4D97-AF65-F5344CB8AC3E}">
        <p14:creationId xmlns:p14="http://schemas.microsoft.com/office/powerpoint/2010/main" val="1164820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2EC397-4CB5-4F42-BEBD-B35A559D91D3}"/>
              </a:ext>
            </a:extLst>
          </p:cNvPr>
          <p:cNvSpPr>
            <a:spLocks noGrp="1"/>
          </p:cNvSpPr>
          <p:nvPr>
            <p:ph type="title"/>
          </p:nvPr>
        </p:nvSpPr>
        <p:spPr/>
        <p:txBody>
          <a:bodyPr/>
          <a:lstStyle/>
          <a:p>
            <a:r>
              <a:rPr lang="en-US" dirty="0"/>
              <a:t>Erica &amp; Graphing</a:t>
            </a:r>
          </a:p>
        </p:txBody>
      </p:sp>
      <p:pic>
        <p:nvPicPr>
          <p:cNvPr id="8" name="Content Placeholder 7">
            <a:hlinkClick r:id="rId3"/>
            <a:extLst>
              <a:ext uri="{FF2B5EF4-FFF2-40B4-BE49-F238E27FC236}">
                <a16:creationId xmlns:a16="http://schemas.microsoft.com/office/drawing/2014/main" id="{36CF8E0E-85B0-4906-A90A-8F16CCE6CB0B}"/>
              </a:ext>
            </a:extLst>
          </p:cNvPr>
          <p:cNvPicPr>
            <a:picLocks noGrp="1" noChangeAspect="1"/>
          </p:cNvPicPr>
          <p:nvPr>
            <p:ph idx="1"/>
          </p:nvPr>
        </p:nvPicPr>
        <p:blipFill rotWithShape="1">
          <a:blip r:embed="rId4"/>
          <a:srcRect l="20984" t="34507" r="19210" b="4171"/>
          <a:stretch/>
        </p:blipFill>
        <p:spPr>
          <a:xfrm>
            <a:off x="1798076" y="1580050"/>
            <a:ext cx="8585200" cy="4949117"/>
          </a:xfrm>
          <a:prstGeom prst="rect">
            <a:avLst/>
          </a:prstGeom>
        </p:spPr>
      </p:pic>
    </p:spTree>
    <p:extLst>
      <p:ext uri="{BB962C8B-B14F-4D97-AF65-F5344CB8AC3E}">
        <p14:creationId xmlns:p14="http://schemas.microsoft.com/office/powerpoint/2010/main" val="4136876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C24912-6F94-4B81-9863-5934877E0017}"/>
              </a:ext>
            </a:extLst>
          </p:cNvPr>
          <p:cNvPicPr>
            <a:picLocks noChangeAspect="1"/>
          </p:cNvPicPr>
          <p:nvPr/>
        </p:nvPicPr>
        <p:blipFill rotWithShape="1">
          <a:blip r:embed="rId2"/>
          <a:srcRect l="21250" t="15261" r="22188" b="8034"/>
          <a:stretch/>
        </p:blipFill>
        <p:spPr>
          <a:xfrm>
            <a:off x="533400" y="328060"/>
            <a:ext cx="11125200" cy="6201880"/>
          </a:xfrm>
          <a:prstGeom prst="rect">
            <a:avLst/>
          </a:prstGeom>
        </p:spPr>
      </p:pic>
    </p:spTree>
    <p:extLst>
      <p:ext uri="{BB962C8B-B14F-4D97-AF65-F5344CB8AC3E}">
        <p14:creationId xmlns:p14="http://schemas.microsoft.com/office/powerpoint/2010/main" val="1465002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1119D7-BCCE-4D18-A7FF-9B606FAA6EA2}"/>
              </a:ext>
            </a:extLst>
          </p:cNvPr>
          <p:cNvSpPr>
            <a:spLocks noGrp="1"/>
          </p:cNvSpPr>
          <p:nvPr>
            <p:ph type="title"/>
          </p:nvPr>
        </p:nvSpPr>
        <p:spPr>
          <a:xfrm>
            <a:off x="913795" y="203201"/>
            <a:ext cx="3078749" cy="1376849"/>
          </a:xfrm>
        </p:spPr>
        <p:txBody>
          <a:bodyPr vert="horz" lIns="91440" tIns="45720" rIns="91440" bIns="45720" rtlCol="0" anchor="b">
            <a:normAutofit/>
          </a:bodyPr>
          <a:lstStyle/>
          <a:p>
            <a:r>
              <a:rPr lang="en-US" sz="3600" dirty="0">
                <a:ln>
                  <a:solidFill>
                    <a:srgbClr val="404040">
                      <a:alpha val="10000"/>
                    </a:srgbClr>
                  </a:solidFill>
                </a:ln>
                <a:solidFill>
                  <a:srgbClr val="DADADA"/>
                </a:solidFill>
              </a:rPr>
              <a:t>I’m the Greatest</a:t>
            </a:r>
          </a:p>
        </p:txBody>
      </p:sp>
      <p:sp>
        <p:nvSpPr>
          <p:cNvPr id="5" name="Content Placeholder 4">
            <a:extLst>
              <a:ext uri="{FF2B5EF4-FFF2-40B4-BE49-F238E27FC236}">
                <a16:creationId xmlns:a16="http://schemas.microsoft.com/office/drawing/2014/main" id="{FC5C6FE9-6404-4272-9B0E-3CB30406498D}"/>
              </a:ext>
            </a:extLst>
          </p:cNvPr>
          <p:cNvSpPr>
            <a:spLocks noGrp="1"/>
          </p:cNvSpPr>
          <p:nvPr>
            <p:ph idx="1"/>
          </p:nvPr>
        </p:nvSpPr>
        <p:spPr>
          <a:xfrm>
            <a:off x="913795" y="1732448"/>
            <a:ext cx="3399386" cy="4922351"/>
          </a:xfrm>
        </p:spPr>
        <p:txBody>
          <a:bodyPr vert="horz" lIns="91440" tIns="45720" rIns="91440" bIns="45720" rtlCol="0" anchor="t">
            <a:normAutofit/>
          </a:bodyPr>
          <a:lstStyle/>
          <a:p>
            <a:r>
              <a:rPr lang="en-US" sz="1800" dirty="0">
                <a:ln>
                  <a:solidFill>
                    <a:srgbClr val="404040">
                      <a:alpha val="10000"/>
                    </a:srgbClr>
                  </a:solidFill>
                </a:ln>
                <a:solidFill>
                  <a:srgbClr val="DADADA"/>
                </a:solidFill>
              </a:rPr>
              <a:t>You will be assigned an item number. </a:t>
            </a:r>
          </a:p>
          <a:p>
            <a:r>
              <a:rPr lang="en-US" sz="1800" dirty="0">
                <a:ln>
                  <a:solidFill>
                    <a:srgbClr val="404040">
                      <a:alpha val="10000"/>
                    </a:srgbClr>
                  </a:solidFill>
                </a:ln>
                <a:solidFill>
                  <a:srgbClr val="DADADA"/>
                </a:solidFill>
              </a:rPr>
              <a:t>Think about the item you’ve been assigned in relation to the others pictured and make a case for why yours is the “greatest” of the four</a:t>
            </a:r>
          </a:p>
          <a:p>
            <a:r>
              <a:rPr lang="en-US" sz="1800" dirty="0">
                <a:ln>
                  <a:solidFill>
                    <a:srgbClr val="404040">
                      <a:alpha val="10000"/>
                    </a:srgbClr>
                  </a:solidFill>
                </a:ln>
                <a:solidFill>
                  <a:srgbClr val="DADADA"/>
                </a:solidFill>
              </a:rPr>
              <a:t>Find a person who has another item, and debate your case to them, as they will also think their item is greater! </a:t>
            </a:r>
          </a:p>
          <a:p>
            <a:r>
              <a:rPr lang="en-US" sz="1800" dirty="0">
                <a:ln>
                  <a:solidFill>
                    <a:srgbClr val="404040">
                      <a:alpha val="10000"/>
                    </a:srgbClr>
                  </a:solidFill>
                </a:ln>
                <a:solidFill>
                  <a:srgbClr val="DADADA"/>
                </a:solidFill>
              </a:rPr>
              <a:t>Find a person who had the same item, and see if their reason for being “greatest” was the same as yours</a:t>
            </a:r>
          </a:p>
        </p:txBody>
      </p:sp>
      <p:pic>
        <p:nvPicPr>
          <p:cNvPr id="2" name="Picture 1">
            <a:extLst>
              <a:ext uri="{FF2B5EF4-FFF2-40B4-BE49-F238E27FC236}">
                <a16:creationId xmlns:a16="http://schemas.microsoft.com/office/drawing/2014/main" id="{671631F2-BA3C-44DF-A9A8-192D00AE3E15}"/>
              </a:ext>
            </a:extLst>
          </p:cNvPr>
          <p:cNvPicPr>
            <a:picLocks noChangeAspect="1"/>
          </p:cNvPicPr>
          <p:nvPr/>
        </p:nvPicPr>
        <p:blipFill rotWithShape="1">
          <a:blip r:embed="rId3"/>
          <a:srcRect l="29861" t="29696" r="28260" b="47159"/>
          <a:stretch/>
        </p:blipFill>
        <p:spPr>
          <a:xfrm>
            <a:off x="4313182" y="1461517"/>
            <a:ext cx="7558179" cy="2348483"/>
          </a:xfrm>
          <a:prstGeom prst="rect">
            <a:avLst/>
          </a:prstGeom>
        </p:spPr>
      </p:pic>
      <p:graphicFrame>
        <p:nvGraphicFramePr>
          <p:cNvPr id="6" name="Table 5">
            <a:extLst>
              <a:ext uri="{FF2B5EF4-FFF2-40B4-BE49-F238E27FC236}">
                <a16:creationId xmlns:a16="http://schemas.microsoft.com/office/drawing/2014/main" id="{8E661425-826F-4B44-95DB-8D553BEC3B35}"/>
              </a:ext>
            </a:extLst>
          </p:cNvPr>
          <p:cNvGraphicFramePr>
            <a:graphicFrameLocks noGrp="1"/>
          </p:cNvGraphicFramePr>
          <p:nvPr>
            <p:extLst>
              <p:ext uri="{D42A27DB-BD31-4B8C-83A1-F6EECF244321}">
                <p14:modId xmlns:p14="http://schemas.microsoft.com/office/powerpoint/2010/main" val="2536699888"/>
              </p:ext>
            </p:extLst>
          </p:nvPr>
        </p:nvGraphicFramePr>
        <p:xfrm>
          <a:off x="4313181" y="3936998"/>
          <a:ext cx="7558180" cy="1554480"/>
        </p:xfrm>
        <a:graphic>
          <a:graphicData uri="http://schemas.openxmlformats.org/drawingml/2006/table">
            <a:tbl>
              <a:tblPr firstRow="1" bandRow="1">
                <a:tableStyleId>{5C22544A-7EE6-4342-B048-85BDC9FD1C3A}</a:tableStyleId>
              </a:tblPr>
              <a:tblGrid>
                <a:gridCol w="1889545">
                  <a:extLst>
                    <a:ext uri="{9D8B030D-6E8A-4147-A177-3AD203B41FA5}">
                      <a16:colId xmlns:a16="http://schemas.microsoft.com/office/drawing/2014/main" val="1820665990"/>
                    </a:ext>
                  </a:extLst>
                </a:gridCol>
                <a:gridCol w="1889545">
                  <a:extLst>
                    <a:ext uri="{9D8B030D-6E8A-4147-A177-3AD203B41FA5}">
                      <a16:colId xmlns:a16="http://schemas.microsoft.com/office/drawing/2014/main" val="2609072807"/>
                    </a:ext>
                  </a:extLst>
                </a:gridCol>
                <a:gridCol w="2016929">
                  <a:extLst>
                    <a:ext uri="{9D8B030D-6E8A-4147-A177-3AD203B41FA5}">
                      <a16:colId xmlns:a16="http://schemas.microsoft.com/office/drawing/2014/main" val="362250280"/>
                    </a:ext>
                  </a:extLst>
                </a:gridCol>
                <a:gridCol w="1762161">
                  <a:extLst>
                    <a:ext uri="{9D8B030D-6E8A-4147-A177-3AD203B41FA5}">
                      <a16:colId xmlns:a16="http://schemas.microsoft.com/office/drawing/2014/main" val="1554709977"/>
                    </a:ext>
                  </a:extLst>
                </a:gridCol>
              </a:tblGrid>
              <a:tr h="370840">
                <a:tc>
                  <a:txBody>
                    <a:bodyPr/>
                    <a:lstStyle/>
                    <a:p>
                      <a:pPr algn="ctr"/>
                      <a:r>
                        <a:rPr lang="en-US" sz="3200" dirty="0"/>
                        <a:t>1</a:t>
                      </a:r>
                    </a:p>
                    <a:p>
                      <a:pPr algn="ctr"/>
                      <a:r>
                        <a:rPr lang="en-US" sz="3200" dirty="0"/>
                        <a:t>Water Bottle</a:t>
                      </a:r>
                    </a:p>
                  </a:txBody>
                  <a:tcPr/>
                </a:tc>
                <a:tc>
                  <a:txBody>
                    <a:bodyPr/>
                    <a:lstStyle/>
                    <a:p>
                      <a:pPr algn="ctr"/>
                      <a:r>
                        <a:rPr lang="en-US" sz="3200" dirty="0"/>
                        <a:t>2 </a:t>
                      </a:r>
                    </a:p>
                    <a:p>
                      <a:pPr algn="ctr"/>
                      <a:r>
                        <a:rPr lang="en-US" sz="3200" dirty="0"/>
                        <a:t>Foil Pan</a:t>
                      </a:r>
                    </a:p>
                  </a:txBody>
                  <a:tcPr/>
                </a:tc>
                <a:tc>
                  <a:txBody>
                    <a:bodyPr/>
                    <a:lstStyle/>
                    <a:p>
                      <a:pPr algn="ctr"/>
                      <a:r>
                        <a:rPr lang="en-US" sz="3200" dirty="0"/>
                        <a:t>3 </a:t>
                      </a:r>
                    </a:p>
                    <a:p>
                      <a:pPr algn="ctr"/>
                      <a:r>
                        <a:rPr lang="en-US" sz="3200" dirty="0"/>
                        <a:t>Storage Container</a:t>
                      </a:r>
                    </a:p>
                  </a:txBody>
                  <a:tcPr/>
                </a:tc>
                <a:tc>
                  <a:txBody>
                    <a:bodyPr/>
                    <a:lstStyle/>
                    <a:p>
                      <a:pPr algn="ctr"/>
                      <a:r>
                        <a:rPr lang="en-US" sz="3200" dirty="0"/>
                        <a:t>4</a:t>
                      </a:r>
                    </a:p>
                    <a:p>
                      <a:pPr algn="ctr"/>
                      <a:r>
                        <a:rPr lang="en-US" sz="3200" dirty="0"/>
                        <a:t>Ice Pack</a:t>
                      </a:r>
                    </a:p>
                  </a:txBody>
                  <a:tcPr/>
                </a:tc>
                <a:extLst>
                  <a:ext uri="{0D108BD9-81ED-4DB2-BD59-A6C34878D82A}">
                    <a16:rowId xmlns:a16="http://schemas.microsoft.com/office/drawing/2014/main" val="98068041"/>
                  </a:ext>
                </a:extLst>
              </a:tr>
            </a:tbl>
          </a:graphicData>
        </a:graphic>
      </p:graphicFrame>
    </p:spTree>
    <p:extLst>
      <p:ext uri="{BB962C8B-B14F-4D97-AF65-F5344CB8AC3E}">
        <p14:creationId xmlns:p14="http://schemas.microsoft.com/office/powerpoint/2010/main" val="3789287064"/>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6FA691-5EDC-4E9C-9124-09D0C7345424}"/>
              </a:ext>
            </a:extLst>
          </p:cNvPr>
          <p:cNvSpPr>
            <a:spLocks noGrp="1"/>
          </p:cNvSpPr>
          <p:nvPr>
            <p:ph type="title"/>
          </p:nvPr>
        </p:nvSpPr>
        <p:spPr/>
        <p:txBody>
          <a:bodyPr/>
          <a:lstStyle/>
          <a:p>
            <a:r>
              <a:rPr lang="en-US" dirty="0"/>
              <a:t>Measure Something</a:t>
            </a:r>
          </a:p>
        </p:txBody>
      </p:sp>
      <p:sp>
        <p:nvSpPr>
          <p:cNvPr id="7" name="Text Placeholder 6">
            <a:extLst>
              <a:ext uri="{FF2B5EF4-FFF2-40B4-BE49-F238E27FC236}">
                <a16:creationId xmlns:a16="http://schemas.microsoft.com/office/drawing/2014/main" id="{8656E88C-688C-4336-9006-8C3531D3DE7F}"/>
              </a:ext>
            </a:extLst>
          </p:cNvPr>
          <p:cNvSpPr>
            <a:spLocks noGrp="1"/>
          </p:cNvSpPr>
          <p:nvPr>
            <p:ph type="body" sz="half" idx="2"/>
          </p:nvPr>
        </p:nvSpPr>
        <p:spPr/>
        <p:txBody>
          <a:bodyPr>
            <a:normAutofit fontScale="92500"/>
          </a:bodyPr>
          <a:lstStyle/>
          <a:p>
            <a:r>
              <a:rPr lang="en-US" sz="2400" dirty="0"/>
              <a:t>Measure an item near you. Utilize whatever materials you can find to measure with. </a:t>
            </a:r>
          </a:p>
        </p:txBody>
      </p:sp>
      <p:pic>
        <p:nvPicPr>
          <p:cNvPr id="8194" name="Picture 2" descr="Image result for measure something">
            <a:extLst>
              <a:ext uri="{FF2B5EF4-FFF2-40B4-BE49-F238E27FC236}">
                <a16:creationId xmlns:a16="http://schemas.microsoft.com/office/drawing/2014/main" id="{494D605E-85BB-4EBF-AF32-A388D3C22ABB}"/>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23088" b="230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98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255287-97C2-4B60-854D-738843FA08AD}"/>
              </a:ext>
            </a:extLst>
          </p:cNvPr>
          <p:cNvSpPr>
            <a:spLocks noGrp="1"/>
          </p:cNvSpPr>
          <p:nvPr>
            <p:ph type="title"/>
          </p:nvPr>
        </p:nvSpPr>
        <p:spPr/>
        <p:txBody>
          <a:bodyPr/>
          <a:lstStyle/>
          <a:p>
            <a:r>
              <a:rPr lang="en-US" dirty="0"/>
              <a:t>Standard vs. Nonstandard Measurement</a:t>
            </a:r>
          </a:p>
        </p:txBody>
      </p:sp>
      <p:pic>
        <p:nvPicPr>
          <p:cNvPr id="7" name="Content Placeholder 6">
            <a:extLst>
              <a:ext uri="{FF2B5EF4-FFF2-40B4-BE49-F238E27FC236}">
                <a16:creationId xmlns:a16="http://schemas.microsoft.com/office/drawing/2014/main" id="{7E1FD1C2-3FEF-4D36-BFB1-DE9A4D12615A}"/>
              </a:ext>
            </a:extLst>
          </p:cNvPr>
          <p:cNvPicPr>
            <a:picLocks noGrp="1" noChangeAspect="1"/>
          </p:cNvPicPr>
          <p:nvPr>
            <p:ph idx="1"/>
          </p:nvPr>
        </p:nvPicPr>
        <p:blipFill rotWithShape="1">
          <a:blip r:embed="rId3"/>
          <a:srcRect l="21688" t="20741" r="18975" b="22944"/>
          <a:stretch/>
        </p:blipFill>
        <p:spPr>
          <a:xfrm>
            <a:off x="1501743" y="1580050"/>
            <a:ext cx="9177866" cy="4897281"/>
          </a:xfrm>
          <a:prstGeom prst="rect">
            <a:avLst/>
          </a:prstGeom>
        </p:spPr>
      </p:pic>
    </p:spTree>
    <p:extLst>
      <p:ext uri="{BB962C8B-B14F-4D97-AF65-F5344CB8AC3E}">
        <p14:creationId xmlns:p14="http://schemas.microsoft.com/office/powerpoint/2010/main" val="2302253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3694-E1CF-4647-8879-93BFD2BF2992}"/>
              </a:ext>
            </a:extLst>
          </p:cNvPr>
          <p:cNvSpPr>
            <a:spLocks noGrp="1"/>
          </p:cNvSpPr>
          <p:nvPr>
            <p:ph type="title"/>
          </p:nvPr>
        </p:nvSpPr>
        <p:spPr>
          <a:xfrm>
            <a:off x="913795" y="609600"/>
            <a:ext cx="10353762" cy="970450"/>
          </a:xfrm>
        </p:spPr>
        <p:txBody>
          <a:bodyPr>
            <a:normAutofit/>
          </a:bodyPr>
          <a:lstStyle/>
          <a:p>
            <a:r>
              <a:rPr lang="en-US" dirty="0"/>
              <a:t>Objectives</a:t>
            </a:r>
          </a:p>
        </p:txBody>
      </p:sp>
      <p:pic>
        <p:nvPicPr>
          <p:cNvPr id="10" name="Picture 9">
            <a:extLst>
              <a:ext uri="{FF2B5EF4-FFF2-40B4-BE49-F238E27FC236}">
                <a16:creationId xmlns:a16="http://schemas.microsoft.com/office/drawing/2014/main" id="{A8D526D7-C782-4F65-A21F-A6B40D869B47}"/>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1" y="1731964"/>
            <a:ext cx="12192001" cy="5126036"/>
          </a:xfrm>
          <a:prstGeom prst="rect">
            <a:avLst/>
          </a:prstGeom>
          <a:effectLst>
            <a:innerShdw blurRad="63500" dist="50800" dir="16200000">
              <a:prstClr val="black">
                <a:alpha val="50000"/>
              </a:prstClr>
            </a:innerShdw>
          </a:effectLst>
        </p:spPr>
      </p:pic>
      <p:graphicFrame>
        <p:nvGraphicFramePr>
          <p:cNvPr id="5" name="Content Placeholder 2">
            <a:extLst>
              <a:ext uri="{FF2B5EF4-FFF2-40B4-BE49-F238E27FC236}">
                <a16:creationId xmlns:a16="http://schemas.microsoft.com/office/drawing/2014/main" id="{EFED44FC-BFCA-46A2-8AC4-F4E3FF17DE41}"/>
              </a:ext>
            </a:extLst>
          </p:cNvPr>
          <p:cNvGraphicFramePr>
            <a:graphicFrameLocks noGrp="1"/>
          </p:cNvGraphicFramePr>
          <p:nvPr>
            <p:ph idx="1"/>
            <p:extLst>
              <p:ext uri="{D42A27DB-BD31-4B8C-83A1-F6EECF244321}">
                <p14:modId xmlns:p14="http://schemas.microsoft.com/office/powerpoint/2010/main" val="589257278"/>
              </p:ext>
            </p:extLst>
          </p:nvPr>
        </p:nvGraphicFramePr>
        <p:xfrm>
          <a:off x="914400" y="1892830"/>
          <a:ext cx="10353675" cy="43555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42390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4FDB-DD26-4C9D-8A70-60D22B85CE23}"/>
              </a:ext>
            </a:extLst>
          </p:cNvPr>
          <p:cNvSpPr>
            <a:spLocks noGrp="1"/>
          </p:cNvSpPr>
          <p:nvPr>
            <p:ph type="title"/>
          </p:nvPr>
        </p:nvSpPr>
        <p:spPr/>
        <p:txBody>
          <a:bodyPr/>
          <a:lstStyle/>
          <a:p>
            <a:r>
              <a:rPr lang="en-US" dirty="0"/>
              <a:t>What DOES Bella know? </a:t>
            </a:r>
          </a:p>
        </p:txBody>
      </p:sp>
      <p:pic>
        <p:nvPicPr>
          <p:cNvPr id="4" name="Content Placeholder 3">
            <a:extLst>
              <a:ext uri="{FF2B5EF4-FFF2-40B4-BE49-F238E27FC236}">
                <a16:creationId xmlns:a16="http://schemas.microsoft.com/office/drawing/2014/main" id="{E9D0DEED-C87B-4346-9A5B-1832094CE371}"/>
              </a:ext>
            </a:extLst>
          </p:cNvPr>
          <p:cNvPicPr>
            <a:picLocks noGrp="1" noChangeAspect="1"/>
          </p:cNvPicPr>
          <p:nvPr>
            <p:ph idx="1"/>
          </p:nvPr>
        </p:nvPicPr>
        <p:blipFill rotWithShape="1">
          <a:blip r:embed="rId3"/>
          <a:srcRect l="22391" t="19072" r="19679" b="23361"/>
          <a:stretch/>
        </p:blipFill>
        <p:spPr>
          <a:xfrm>
            <a:off x="2170610" y="1868083"/>
            <a:ext cx="7840132" cy="4380317"/>
          </a:xfrm>
          <a:prstGeom prst="rect">
            <a:avLst/>
          </a:prstGeom>
        </p:spPr>
      </p:pic>
    </p:spTree>
    <p:extLst>
      <p:ext uri="{BB962C8B-B14F-4D97-AF65-F5344CB8AC3E}">
        <p14:creationId xmlns:p14="http://schemas.microsoft.com/office/powerpoint/2010/main" val="3168883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6CAFD-8DF0-44C2-AF0F-5FD039184775}"/>
              </a:ext>
            </a:extLst>
          </p:cNvPr>
          <p:cNvSpPr>
            <a:spLocks noGrp="1"/>
          </p:cNvSpPr>
          <p:nvPr>
            <p:ph type="title"/>
          </p:nvPr>
        </p:nvSpPr>
        <p:spPr/>
        <p:txBody>
          <a:bodyPr/>
          <a:lstStyle/>
          <a:p>
            <a:r>
              <a:rPr lang="en-US" dirty="0"/>
              <a:t>Classifying</a:t>
            </a:r>
          </a:p>
        </p:txBody>
      </p:sp>
      <p:pic>
        <p:nvPicPr>
          <p:cNvPr id="4" name="Content Placeholder 3">
            <a:extLst>
              <a:ext uri="{FF2B5EF4-FFF2-40B4-BE49-F238E27FC236}">
                <a16:creationId xmlns:a16="http://schemas.microsoft.com/office/drawing/2014/main" id="{DA02B759-2BFB-4C3F-BC19-443E8780DE99}"/>
              </a:ext>
            </a:extLst>
          </p:cNvPr>
          <p:cNvPicPr>
            <a:picLocks noGrp="1" noChangeAspect="1"/>
          </p:cNvPicPr>
          <p:nvPr>
            <p:ph idx="1"/>
          </p:nvPr>
        </p:nvPicPr>
        <p:blipFill rotWithShape="1">
          <a:blip r:embed="rId3"/>
          <a:srcRect l="22156" t="26998" r="19210" b="13767"/>
          <a:stretch/>
        </p:blipFill>
        <p:spPr>
          <a:xfrm>
            <a:off x="1222342" y="1461517"/>
            <a:ext cx="9736667" cy="5277950"/>
          </a:xfrm>
          <a:prstGeom prst="rect">
            <a:avLst/>
          </a:prstGeom>
        </p:spPr>
      </p:pic>
    </p:spTree>
    <p:extLst>
      <p:ext uri="{BB962C8B-B14F-4D97-AF65-F5344CB8AC3E}">
        <p14:creationId xmlns:p14="http://schemas.microsoft.com/office/powerpoint/2010/main" val="2680786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24F226C-082A-4693-897A-4BA9C64E3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3EF3C36-BEFB-4B8D-AC3F-3EF075D679C6}"/>
              </a:ext>
            </a:extLst>
          </p:cNvPr>
          <p:cNvSpPr>
            <a:spLocks noGrp="1"/>
          </p:cNvSpPr>
          <p:nvPr>
            <p:ph type="title"/>
          </p:nvPr>
        </p:nvSpPr>
        <p:spPr>
          <a:xfrm>
            <a:off x="5334230" y="1233378"/>
            <a:ext cx="5897649" cy="2364964"/>
          </a:xfrm>
        </p:spPr>
        <p:txBody>
          <a:bodyPr vert="horz" lIns="91440" tIns="45720" rIns="91440" bIns="45720" rtlCol="0" anchor="b">
            <a:normAutofit/>
          </a:bodyPr>
          <a:lstStyle/>
          <a:p>
            <a:r>
              <a:rPr lang="en-US" sz="5400">
                <a:solidFill>
                  <a:srgbClr val="DADADA"/>
                </a:solidFill>
              </a:rPr>
              <a:t>To Calendar or Not to Calendar… ? </a:t>
            </a:r>
          </a:p>
        </p:txBody>
      </p:sp>
      <p:sp>
        <p:nvSpPr>
          <p:cNvPr id="13" name="Rectangle 12">
            <a:extLst>
              <a:ext uri="{FF2B5EF4-FFF2-40B4-BE49-F238E27FC236}">
                <a16:creationId xmlns:a16="http://schemas.microsoft.com/office/drawing/2014/main" id="{835C1724-035A-4285-8A33-FFBF7CCE06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615" y="965196"/>
            <a:ext cx="3685394" cy="4781641"/>
          </a:xfrm>
          <a:prstGeom prst="rect">
            <a:avLst/>
          </a:prstGeom>
          <a:solidFill>
            <a:schemeClr val="bg1"/>
          </a:solidFill>
          <a:ln w="190500">
            <a:solidFill>
              <a:srgbClr val="FFFFFF">
                <a:alpha val="666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D2EF767E-F141-47CD-B276-A7DE1EA9721D}"/>
              </a:ext>
            </a:extLst>
          </p:cNvPr>
          <p:cNvPicPr>
            <a:picLocks noChangeAspect="1"/>
          </p:cNvPicPr>
          <p:nvPr/>
        </p:nvPicPr>
        <p:blipFill>
          <a:blip r:embed="rId3"/>
          <a:stretch>
            <a:fillRect/>
          </a:stretch>
        </p:blipFill>
        <p:spPr>
          <a:xfrm>
            <a:off x="1380490" y="1938506"/>
            <a:ext cx="2835022" cy="2835022"/>
          </a:xfrm>
          <a:prstGeom prst="rect">
            <a:avLst/>
          </a:prstGeom>
        </p:spPr>
      </p:pic>
    </p:spTree>
    <p:extLst>
      <p:ext uri="{BB962C8B-B14F-4D97-AF65-F5344CB8AC3E}">
        <p14:creationId xmlns:p14="http://schemas.microsoft.com/office/powerpoint/2010/main" val="3198299262"/>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E2C876C-8832-4A2D-8BB8-86C135414F89}"/>
              </a:ext>
            </a:extLst>
          </p:cNvPr>
          <p:cNvSpPr>
            <a:spLocks noGrp="1"/>
          </p:cNvSpPr>
          <p:nvPr>
            <p:ph type="body" idx="1"/>
          </p:nvPr>
        </p:nvSpPr>
        <p:spPr>
          <a:xfrm>
            <a:off x="8817428" y="1257301"/>
            <a:ext cx="2450127" cy="4343399"/>
          </a:xfrm>
          <a:effectLst/>
        </p:spPr>
        <p:txBody>
          <a:bodyPr vert="horz" lIns="91440" tIns="45720" rIns="91440" bIns="45720" rtlCol="0" anchor="ctr">
            <a:normAutofit/>
          </a:bodyPr>
          <a:lstStyle/>
          <a:p>
            <a:r>
              <a:rPr lang="en-US" sz="4400" dirty="0"/>
              <a:t>Closing Story</a:t>
            </a:r>
          </a:p>
        </p:txBody>
      </p:sp>
      <p:sp useBgFill="1">
        <p:nvSpPr>
          <p:cNvPr id="15" name="Freeform: Shape 9">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985B600-08D3-495B-BCCF-1B3AE7714566}"/>
              </a:ext>
            </a:extLst>
          </p:cNvPr>
          <p:cNvPicPr>
            <a:picLocks noChangeAspect="1"/>
          </p:cNvPicPr>
          <p:nvPr/>
        </p:nvPicPr>
        <p:blipFill>
          <a:blip r:embed="rId4"/>
          <a:stretch>
            <a:fillRect/>
          </a:stretch>
        </p:blipFill>
        <p:spPr>
          <a:xfrm>
            <a:off x="1491111" y="176948"/>
            <a:ext cx="4471570" cy="6504102"/>
          </a:xfrm>
          <a:prstGeom prst="rect">
            <a:avLst/>
          </a:prstGeom>
        </p:spPr>
      </p:pic>
    </p:spTree>
    <p:extLst>
      <p:ext uri="{BB962C8B-B14F-4D97-AF65-F5344CB8AC3E}">
        <p14:creationId xmlns:p14="http://schemas.microsoft.com/office/powerpoint/2010/main" val="983302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916B0B3-15D9-4333-A5A8-9A531BB82178}"/>
              </a:ext>
            </a:extLst>
          </p:cNvPr>
          <p:cNvSpPr>
            <a:spLocks noGrp="1"/>
          </p:cNvSpPr>
          <p:nvPr>
            <p:ph type="body" idx="1"/>
          </p:nvPr>
        </p:nvSpPr>
        <p:spPr>
          <a:xfrm>
            <a:off x="1375982" y="4322278"/>
            <a:ext cx="9440034" cy="621614"/>
          </a:xfrm>
        </p:spPr>
        <p:txBody>
          <a:bodyPr vert="horz" lIns="91440" tIns="45720" rIns="91440" bIns="45720" rtlCol="0" anchor="t">
            <a:normAutofit fontScale="92500" lnSpcReduction="10000"/>
          </a:bodyPr>
          <a:lstStyle/>
          <a:p>
            <a:r>
              <a:rPr lang="en-US" sz="4000">
                <a:solidFill>
                  <a:srgbClr val="CFD523"/>
                </a:solidFill>
              </a:rPr>
              <a:t>Thank you for coming!</a:t>
            </a:r>
          </a:p>
        </p:txBody>
      </p:sp>
      <p:pic>
        <p:nvPicPr>
          <p:cNvPr id="13" name="Picture 12">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78694ABF-543B-4F20-901D-50AA93689A4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5514" r="-1" b="22652"/>
          <a:stretch/>
        </p:blipFill>
        <p:spPr>
          <a:xfrm>
            <a:off x="-1" y="-1"/>
            <a:ext cx="12198915" cy="4220682"/>
          </a:xfrm>
          <a:prstGeom prst="rect">
            <a:avLst/>
          </a:prstGeom>
        </p:spPr>
      </p:pic>
      <p:sp>
        <p:nvSpPr>
          <p:cNvPr id="8" name="TextBox 7">
            <a:extLst>
              <a:ext uri="{FF2B5EF4-FFF2-40B4-BE49-F238E27FC236}">
                <a16:creationId xmlns:a16="http://schemas.microsoft.com/office/drawing/2014/main" id="{F5CEAD6C-A59D-4575-9CAC-E80F3FC9856A}"/>
              </a:ext>
            </a:extLst>
          </p:cNvPr>
          <p:cNvSpPr txBox="1"/>
          <p:nvPr/>
        </p:nvSpPr>
        <p:spPr>
          <a:xfrm>
            <a:off x="9675467" y="4020626"/>
            <a:ext cx="252344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picpedia.org/clipboard/evaluatio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429635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C301B-3732-436A-ADCF-2262DD354A8E}"/>
              </a:ext>
            </a:extLst>
          </p:cNvPr>
          <p:cNvSpPr>
            <a:spLocks noGrp="1"/>
          </p:cNvSpPr>
          <p:nvPr>
            <p:ph type="title"/>
          </p:nvPr>
        </p:nvSpPr>
        <p:spPr>
          <a:xfrm>
            <a:off x="913795" y="609600"/>
            <a:ext cx="3078749" cy="970450"/>
          </a:xfrm>
        </p:spPr>
        <p:txBody>
          <a:bodyPr anchor="b">
            <a:normAutofit/>
          </a:bodyPr>
          <a:lstStyle/>
          <a:p>
            <a:pPr algn="l"/>
            <a:r>
              <a:rPr lang="en-US" sz="2800"/>
              <a:t>Introductions</a:t>
            </a:r>
          </a:p>
        </p:txBody>
      </p:sp>
      <p:sp>
        <p:nvSpPr>
          <p:cNvPr id="3" name="Content Placeholder 2">
            <a:extLst>
              <a:ext uri="{FF2B5EF4-FFF2-40B4-BE49-F238E27FC236}">
                <a16:creationId xmlns:a16="http://schemas.microsoft.com/office/drawing/2014/main" id="{B7566BCC-76BB-4ECC-8A50-D454C4FE8F12}"/>
              </a:ext>
            </a:extLst>
          </p:cNvPr>
          <p:cNvSpPr>
            <a:spLocks noGrp="1"/>
          </p:cNvSpPr>
          <p:nvPr>
            <p:ph idx="1"/>
          </p:nvPr>
        </p:nvSpPr>
        <p:spPr>
          <a:xfrm>
            <a:off x="913795" y="1732449"/>
            <a:ext cx="3078749" cy="4864294"/>
          </a:xfrm>
        </p:spPr>
        <p:txBody>
          <a:bodyPr anchor="t">
            <a:normAutofit/>
          </a:bodyPr>
          <a:lstStyle/>
          <a:p>
            <a:r>
              <a:rPr lang="en-US" sz="1800" b="1" dirty="0"/>
              <a:t>Choose a penny</a:t>
            </a:r>
          </a:p>
          <a:p>
            <a:r>
              <a:rPr lang="en-US" sz="1800" b="1" dirty="0"/>
              <a:t>Find a partner who is not at the same table as you</a:t>
            </a:r>
          </a:p>
          <a:p>
            <a:r>
              <a:rPr lang="en-US" sz="1800" b="1" dirty="0"/>
              <a:t>Share something that was meaningful to you about the year that is on your penny</a:t>
            </a:r>
          </a:p>
          <a:p>
            <a:r>
              <a:rPr lang="en-US" sz="1800" b="1" dirty="0"/>
              <a:t>If you were not alive on the year that is on your penny, find someone you can trade with </a:t>
            </a:r>
          </a:p>
          <a:p>
            <a:r>
              <a:rPr lang="en-US" sz="1800" b="1" dirty="0"/>
              <a:t>After you’ve shared, tell your partner something you hope to gain from today’s workshop</a:t>
            </a:r>
          </a:p>
        </p:txBody>
      </p:sp>
      <p:pic>
        <p:nvPicPr>
          <p:cNvPr id="71" name="Picture 70">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2050" name="Picture 2" descr="early math penny">
            <a:extLst>
              <a:ext uri="{FF2B5EF4-FFF2-40B4-BE49-F238E27FC236}">
                <a16:creationId xmlns:a16="http://schemas.microsoft.com/office/drawing/2014/main" id="{65242FE7-69AB-4DE1-B92D-9BDC6A5814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48" r="3193"/>
          <a:stretch/>
        </p:blipFill>
        <p:spPr bwMode="auto">
          <a:xfrm>
            <a:off x="4654295" y="10"/>
            <a:ext cx="75377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248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3288A-18A0-4B1A-8104-4EE53FBFDED3}"/>
              </a:ext>
            </a:extLst>
          </p:cNvPr>
          <p:cNvSpPr>
            <a:spLocks noGrp="1"/>
          </p:cNvSpPr>
          <p:nvPr>
            <p:ph type="title"/>
          </p:nvPr>
        </p:nvSpPr>
        <p:spPr>
          <a:xfrm>
            <a:off x="913795" y="609600"/>
            <a:ext cx="5978072" cy="970450"/>
          </a:xfrm>
        </p:spPr>
        <p:txBody>
          <a:bodyPr>
            <a:normAutofit/>
          </a:bodyPr>
          <a:lstStyle/>
          <a:p>
            <a:r>
              <a:rPr lang="en-US" dirty="0"/>
              <a:t>Reflection</a:t>
            </a:r>
          </a:p>
        </p:txBody>
      </p:sp>
      <p:sp>
        <p:nvSpPr>
          <p:cNvPr id="3" name="Content Placeholder 2">
            <a:extLst>
              <a:ext uri="{FF2B5EF4-FFF2-40B4-BE49-F238E27FC236}">
                <a16:creationId xmlns:a16="http://schemas.microsoft.com/office/drawing/2014/main" id="{3B471F3E-3AB5-4E0E-861F-94A22C4CADFB}"/>
              </a:ext>
            </a:extLst>
          </p:cNvPr>
          <p:cNvSpPr>
            <a:spLocks noGrp="1"/>
          </p:cNvSpPr>
          <p:nvPr>
            <p:ph idx="1"/>
          </p:nvPr>
        </p:nvSpPr>
        <p:spPr>
          <a:xfrm>
            <a:off x="913795" y="1828801"/>
            <a:ext cx="5978072" cy="3866048"/>
          </a:xfrm>
        </p:spPr>
        <p:txBody>
          <a:bodyPr anchor="ctr">
            <a:normAutofit/>
          </a:bodyPr>
          <a:lstStyle/>
          <a:p>
            <a:pPr>
              <a:buClr>
                <a:srgbClr val="F0980C"/>
              </a:buClr>
            </a:pPr>
            <a:r>
              <a:rPr lang="en-US" dirty="0"/>
              <a:t>What understanding of math did you have to have to complete the activity we just did? </a:t>
            </a:r>
            <a:endParaRPr lang="en-US"/>
          </a:p>
          <a:p>
            <a:pPr>
              <a:buClr>
                <a:srgbClr val="F0980C"/>
              </a:buClr>
            </a:pPr>
            <a:r>
              <a:rPr lang="en-US" dirty="0"/>
              <a:t>What concepts could be developed through the activity, if it were done with preschoolers?</a:t>
            </a:r>
            <a:endParaRPr lang="en-US"/>
          </a:p>
          <a:p>
            <a:pPr>
              <a:buClr>
                <a:srgbClr val="F0980C"/>
              </a:buClr>
            </a:pPr>
            <a:r>
              <a:rPr lang="en-US" dirty="0"/>
              <a:t>Were any other domains of learning utilized through this experience? </a:t>
            </a:r>
            <a:endParaRPr lang="en-US"/>
          </a:p>
          <a:p>
            <a:pPr>
              <a:buClr>
                <a:srgbClr val="F0980C"/>
              </a:buClr>
            </a:pPr>
            <a:r>
              <a:rPr lang="en-US" dirty="0"/>
              <a:t>How could you use this, or a similar activity (another coin, something else with numbers) in your classroom?  </a:t>
            </a:r>
            <a:endParaRPr lang="en-US"/>
          </a:p>
        </p:txBody>
      </p:sp>
      <p:pic>
        <p:nvPicPr>
          <p:cNvPr id="5" name="Picture 4">
            <a:extLst>
              <a:ext uri="{FF2B5EF4-FFF2-40B4-BE49-F238E27FC236}">
                <a16:creationId xmlns:a16="http://schemas.microsoft.com/office/drawing/2014/main" id="{025CFE10-BD93-4E47-8579-D20F2C9DAF77}"/>
              </a:ext>
            </a:extLst>
          </p:cNvPr>
          <p:cNvPicPr>
            <a:picLocks noChangeAspect="1"/>
          </p:cNvPicPr>
          <p:nvPr/>
        </p:nvPicPr>
        <p:blipFill rotWithShape="1">
          <a:blip r:embed="rId3"/>
          <a:srcRect l="24672" r="30831" b="-1"/>
          <a:stretch/>
        </p:blipFill>
        <p:spPr>
          <a:xfrm>
            <a:off x="7620351" y="10"/>
            <a:ext cx="4571649" cy="6857990"/>
          </a:xfrm>
          <a:prstGeom prst="rect">
            <a:avLst/>
          </a:prstGeom>
        </p:spPr>
      </p:pic>
      <p:pic>
        <p:nvPicPr>
          <p:cNvPr id="9" name="Picture 8">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2494724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B482FD-C684-4DAA-AC4C-1739F51A9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D645F4C-E242-4EB3-A009-83BB94C6AB78}"/>
              </a:ext>
            </a:extLst>
          </p:cNvPr>
          <p:cNvSpPr>
            <a:spLocks noGrp="1"/>
          </p:cNvSpPr>
          <p:nvPr>
            <p:ph type="title"/>
          </p:nvPr>
        </p:nvSpPr>
        <p:spPr>
          <a:xfrm>
            <a:off x="5139236" y="1097280"/>
            <a:ext cx="6043875" cy="4626864"/>
          </a:xfrm>
        </p:spPr>
        <p:txBody>
          <a:bodyPr vert="horz" lIns="91440" tIns="45720" rIns="91440" bIns="45720" rtlCol="0" anchor="ctr">
            <a:normAutofit/>
          </a:bodyPr>
          <a:lstStyle/>
          <a:p>
            <a:pPr algn="l"/>
            <a:r>
              <a:rPr lang="en-US" sz="5400"/>
              <a:t>Operations</a:t>
            </a:r>
          </a:p>
        </p:txBody>
      </p:sp>
      <p:sp>
        <p:nvSpPr>
          <p:cNvPr id="5" name="Text Placeholder 4">
            <a:extLst>
              <a:ext uri="{FF2B5EF4-FFF2-40B4-BE49-F238E27FC236}">
                <a16:creationId xmlns:a16="http://schemas.microsoft.com/office/drawing/2014/main" id="{E30A9C3C-2811-4069-980E-434036F816D2}"/>
              </a:ext>
            </a:extLst>
          </p:cNvPr>
          <p:cNvSpPr>
            <a:spLocks noGrp="1"/>
          </p:cNvSpPr>
          <p:nvPr>
            <p:ph type="body" idx="1"/>
          </p:nvPr>
        </p:nvSpPr>
        <p:spPr>
          <a:xfrm>
            <a:off x="913795" y="1097280"/>
            <a:ext cx="3256177" cy="4626863"/>
          </a:xfrm>
        </p:spPr>
        <p:txBody>
          <a:bodyPr vert="horz" lIns="91440" tIns="45720" rIns="91440" bIns="45720" rtlCol="0" anchor="ctr">
            <a:normAutofit/>
          </a:bodyPr>
          <a:lstStyle/>
          <a:p>
            <a:pPr algn="r"/>
            <a:r>
              <a:rPr lang="en-US" dirty="0"/>
              <a:t>DRDP Measures</a:t>
            </a:r>
            <a:br>
              <a:rPr lang="en-US" dirty="0"/>
            </a:br>
            <a:r>
              <a:rPr lang="en-US" dirty="0"/>
              <a:t>COG 2, COG 3, </a:t>
            </a:r>
            <a:br>
              <a:rPr lang="en-US" dirty="0"/>
            </a:br>
            <a:r>
              <a:rPr lang="en-US" dirty="0"/>
              <a:t>COG 4, COG 5</a:t>
            </a:r>
          </a:p>
        </p:txBody>
      </p:sp>
      <p:cxnSp>
        <p:nvCxnSpPr>
          <p:cNvPr id="12" name="Straight Connector 11">
            <a:extLst>
              <a:ext uri="{FF2B5EF4-FFF2-40B4-BE49-F238E27FC236}">
                <a16:creationId xmlns:a16="http://schemas.microsoft.com/office/drawing/2014/main" id="{2DAA738B-EDF5-4694-B25A-3488245BC8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790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3E256F-BA8B-48B1-89AB-6D93AFE40EBC}"/>
              </a:ext>
            </a:extLst>
          </p:cNvPr>
          <p:cNvSpPr>
            <a:spLocks noGrp="1"/>
          </p:cNvSpPr>
          <p:nvPr>
            <p:ph type="title"/>
          </p:nvPr>
        </p:nvSpPr>
        <p:spPr/>
        <p:txBody>
          <a:bodyPr vert="horz" lIns="91440" tIns="45720" rIns="91440" bIns="45720" rtlCol="0" anchor="ctr">
            <a:normAutofit/>
          </a:bodyPr>
          <a:lstStyle/>
          <a:p>
            <a:pPr algn="r"/>
            <a:r>
              <a:rPr lang="en-US" sz="4000"/>
              <a:t>Analyzing our thinking</a:t>
            </a:r>
          </a:p>
        </p:txBody>
      </p:sp>
      <p:sp>
        <p:nvSpPr>
          <p:cNvPr id="6" name="Content Placeholder 5">
            <a:extLst>
              <a:ext uri="{FF2B5EF4-FFF2-40B4-BE49-F238E27FC236}">
                <a16:creationId xmlns:a16="http://schemas.microsoft.com/office/drawing/2014/main" id="{D88EAEE4-CEDA-43C5-BB13-E06A62B64BB8}"/>
              </a:ext>
            </a:extLst>
          </p:cNvPr>
          <p:cNvSpPr>
            <a:spLocks noGrp="1"/>
          </p:cNvSpPr>
          <p:nvPr>
            <p:ph idx="1"/>
          </p:nvPr>
        </p:nvSpPr>
        <p:spPr>
          <a:effectLst/>
        </p:spPr>
        <p:txBody>
          <a:bodyPr vert="horz" lIns="91440" tIns="45720" rIns="91440" bIns="45720" rtlCol="0" anchor="ctr">
            <a:normAutofit/>
          </a:bodyPr>
          <a:lstStyle/>
          <a:p>
            <a:r>
              <a:rPr lang="en-US" sz="2400" dirty="0">
                <a:solidFill>
                  <a:schemeClr val="tx1"/>
                </a:solidFill>
              </a:rPr>
              <a:t>Once you have finished, pair up and describe your methods of solving the problem with another person</a:t>
            </a:r>
          </a:p>
          <a:p>
            <a:r>
              <a:rPr lang="en-US" sz="2400" dirty="0">
                <a:solidFill>
                  <a:schemeClr val="tx1"/>
                </a:solidFill>
              </a:rPr>
              <a:t>Think about the underlying mathematical ideas that you had to utilize in order to be successful</a:t>
            </a:r>
          </a:p>
          <a:p>
            <a:pPr lvl="1"/>
            <a:r>
              <a:rPr lang="en-US" sz="2000" dirty="0">
                <a:solidFill>
                  <a:schemeClr val="tx1"/>
                </a:solidFill>
              </a:rPr>
              <a:t>Which operations did you use to come to your answer?</a:t>
            </a:r>
          </a:p>
          <a:p>
            <a:r>
              <a:rPr lang="en-US" sz="2400" dirty="0">
                <a:solidFill>
                  <a:schemeClr val="tx1"/>
                </a:solidFill>
              </a:rPr>
              <a:t>What does this tell us about operations? </a:t>
            </a:r>
          </a:p>
        </p:txBody>
      </p:sp>
      <p:sp>
        <p:nvSpPr>
          <p:cNvPr id="9" name="Text Placeholder 8">
            <a:extLst>
              <a:ext uri="{FF2B5EF4-FFF2-40B4-BE49-F238E27FC236}">
                <a16:creationId xmlns:a16="http://schemas.microsoft.com/office/drawing/2014/main" id="{EE116903-7A3C-42E1-8BEA-625FD61EAE5D}"/>
              </a:ext>
            </a:extLst>
          </p:cNvPr>
          <p:cNvSpPr txBox="1">
            <a:spLocks noGrp="1"/>
          </p:cNvSpPr>
          <p:nvPr>
            <p:ph type="body" sz="half" idx="2"/>
          </p:nvPr>
        </p:nvSpPr>
        <p:spPr>
          <a:xfrm>
            <a:off x="914400" y="2432050"/>
            <a:ext cx="3706813" cy="3359150"/>
          </a:xfrm>
          <a:prstGeom prst="rect">
            <a:avLst/>
          </a:prstGeom>
          <a:noFill/>
          <a:ln w="76200">
            <a:solidFill>
              <a:schemeClr val="tx1"/>
            </a:solidFill>
          </a:ln>
        </p:spPr>
        <p:txBody>
          <a:bodyPr wrap="square" rtlCol="0">
            <a:spAutoFit/>
          </a:bodyPr>
          <a:lstStyle/>
          <a:p>
            <a:pPr algn="ctr"/>
            <a:r>
              <a:rPr lang="en-US" sz="3600" dirty="0">
                <a:latin typeface="Elephant" panose="02020904090505020303" pitchFamily="18" charset="0"/>
              </a:rPr>
              <a:t>Solve the problem </a:t>
            </a:r>
            <a:r>
              <a:rPr lang="en-US" sz="3600" i="1" dirty="0">
                <a:latin typeface="Elephant" panose="02020904090505020303" pitchFamily="18" charset="0"/>
              </a:rPr>
              <a:t>in your head…</a:t>
            </a:r>
            <a:endParaRPr lang="en-US" sz="3600" dirty="0">
              <a:latin typeface="Elephant" panose="02020904090505020303" pitchFamily="18" charset="0"/>
            </a:endParaRPr>
          </a:p>
          <a:p>
            <a:pPr algn="ctr"/>
            <a:r>
              <a:rPr lang="en-US" sz="3600" dirty="0">
                <a:latin typeface="Elephant" panose="02020904090505020303" pitchFamily="18" charset="0"/>
              </a:rPr>
              <a:t>238+97</a:t>
            </a:r>
          </a:p>
        </p:txBody>
      </p:sp>
    </p:spTree>
    <p:extLst>
      <p:ext uri="{BB962C8B-B14F-4D97-AF65-F5344CB8AC3E}">
        <p14:creationId xmlns:p14="http://schemas.microsoft.com/office/powerpoint/2010/main" val="342965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down)">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DADECA-949D-4EEA-9D4B-9555E623EE2C}"/>
              </a:ext>
            </a:extLst>
          </p:cNvPr>
          <p:cNvPicPr>
            <a:picLocks noChangeAspect="1"/>
          </p:cNvPicPr>
          <p:nvPr/>
        </p:nvPicPr>
        <p:blipFill rotWithShape="1">
          <a:blip r:embed="rId3"/>
          <a:srcRect l="20714" t="13633" r="22322" b="11410"/>
          <a:stretch/>
        </p:blipFill>
        <p:spPr>
          <a:xfrm>
            <a:off x="446315" y="247914"/>
            <a:ext cx="11299370" cy="6362172"/>
          </a:xfrm>
          <a:prstGeom prst="rect">
            <a:avLst/>
          </a:prstGeom>
        </p:spPr>
      </p:pic>
    </p:spTree>
    <p:extLst>
      <p:ext uri="{BB962C8B-B14F-4D97-AF65-F5344CB8AC3E}">
        <p14:creationId xmlns:p14="http://schemas.microsoft.com/office/powerpoint/2010/main" val="31235006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1557</Words>
  <Application>Microsoft Office PowerPoint</Application>
  <PresentationFormat>Widescreen</PresentationFormat>
  <Paragraphs>188</Paragraphs>
  <Slides>44</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Calisto MT</vt:lpstr>
      <vt:lpstr>Elephant</vt:lpstr>
      <vt:lpstr>Forte</vt:lpstr>
      <vt:lpstr>Wingdings 2</vt:lpstr>
      <vt:lpstr>Slate</vt:lpstr>
      <vt:lpstr>Math in the Classroom Workshop</vt:lpstr>
      <vt:lpstr> Vanessa Bailey, MA</vt:lpstr>
      <vt:lpstr>Development &amp; Research in Early Math Education</vt:lpstr>
      <vt:lpstr>Objectives</vt:lpstr>
      <vt:lpstr>Introductions</vt:lpstr>
      <vt:lpstr>Reflection</vt:lpstr>
      <vt:lpstr>Operations</vt:lpstr>
      <vt:lpstr>Analyzing our thinking</vt:lpstr>
      <vt:lpstr>PowerPoint Presentation</vt:lpstr>
      <vt:lpstr>Analyzing Children’s Thinking</vt:lpstr>
      <vt:lpstr>Division in Preschool</vt:lpstr>
      <vt:lpstr>PowerPoint Presentation</vt:lpstr>
      <vt:lpstr>Archie &amp; Caro Scenario</vt:lpstr>
      <vt:lpstr>PowerPoint Presentation</vt:lpstr>
      <vt:lpstr>PowerPoint Presentation</vt:lpstr>
      <vt:lpstr>PowerPoint Presentation</vt:lpstr>
      <vt:lpstr>Operations in Practice</vt:lpstr>
      <vt:lpstr>PowerPoint Presentation</vt:lpstr>
      <vt:lpstr>Spatial Relations</vt:lpstr>
      <vt:lpstr>What is geometry?</vt:lpstr>
      <vt:lpstr>Reflection</vt:lpstr>
      <vt:lpstr>PowerPoint Presentation</vt:lpstr>
      <vt:lpstr>Article Handout</vt:lpstr>
      <vt:lpstr>Map Making Activity</vt:lpstr>
      <vt:lpstr>PowerPoint Presentation</vt:lpstr>
      <vt:lpstr>PowerPoint Presentation</vt:lpstr>
      <vt:lpstr>Describe, Draw, Describe</vt:lpstr>
      <vt:lpstr>PowerPoint Presentation</vt:lpstr>
      <vt:lpstr>PowerPoint Presentation</vt:lpstr>
      <vt:lpstr>PowerPoint Presentation</vt:lpstr>
      <vt:lpstr>PowerPoint Presentation</vt:lpstr>
      <vt:lpstr>Thinking About Thinking</vt:lpstr>
      <vt:lpstr>Measurement &amp; Data</vt:lpstr>
      <vt:lpstr>The Mathematics of Data</vt:lpstr>
      <vt:lpstr>Erica &amp; Graphing</vt:lpstr>
      <vt:lpstr>PowerPoint Presentation</vt:lpstr>
      <vt:lpstr>I’m the Greatest</vt:lpstr>
      <vt:lpstr>Measure Something</vt:lpstr>
      <vt:lpstr>Standard vs. Nonstandard Measurement</vt:lpstr>
      <vt:lpstr>What DOES Bella know? </vt:lpstr>
      <vt:lpstr>Classifying</vt:lpstr>
      <vt:lpstr>To Calendar or Not to Calendar… ?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in the Classroom Workshop</dc:title>
  <dc:creator>Nessa Bailey</dc:creator>
  <cp:lastModifiedBy>Nessa Bailey</cp:lastModifiedBy>
  <cp:revision>13</cp:revision>
  <dcterms:created xsi:type="dcterms:W3CDTF">2020-01-19T04:04:40Z</dcterms:created>
  <dcterms:modified xsi:type="dcterms:W3CDTF">2020-02-02T22:58:31Z</dcterms:modified>
</cp:coreProperties>
</file>